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7" r:id="rId2"/>
    <p:sldId id="269" r:id="rId3"/>
    <p:sldId id="275" r:id="rId4"/>
    <p:sldId id="270" r:id="rId5"/>
    <p:sldId id="277" r:id="rId6"/>
    <p:sldId id="271" r:id="rId7"/>
    <p:sldId id="278" r:id="rId8"/>
    <p:sldId id="279" r:id="rId9"/>
    <p:sldId id="272" r:id="rId10"/>
    <p:sldId id="274" r:id="rId11"/>
    <p:sldId id="276" r:id="rId12"/>
    <p:sldId id="280" r:id="rId13"/>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A3D"/>
    <a:srgbClr val="555759"/>
    <a:srgbClr val="FFC6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4724" autoAdjust="0"/>
  </p:normalViewPr>
  <p:slideViewPr>
    <p:cSldViewPr snapToGrid="0">
      <p:cViewPr varScale="1">
        <p:scale>
          <a:sx n="96" d="100"/>
          <a:sy n="96" d="100"/>
        </p:scale>
        <p:origin x="1092"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1342" y="0"/>
            <a:ext cx="2946347" cy="496491"/>
          </a:xfrm>
          <a:prstGeom prst="rect">
            <a:avLst/>
          </a:prstGeom>
        </p:spPr>
        <p:txBody>
          <a:bodyPr vert="horz" lIns="91440" tIns="45720" rIns="91440" bIns="45720" rtlCol="0"/>
          <a:lstStyle>
            <a:lvl1pPr algn="r">
              <a:defRPr sz="1200"/>
            </a:lvl1pPr>
          </a:lstStyle>
          <a:p>
            <a:fld id="{E80F9D68-5C72-EE46-AD6F-6A80CF143641}" type="datetimeFigureOut">
              <a:rPr lang="en-US" smtClean="0"/>
              <a:t>9/24/2021</a:t>
            </a:fld>
            <a:endParaRPr lang="en-US"/>
          </a:p>
        </p:txBody>
      </p:sp>
      <p:sp>
        <p:nvSpPr>
          <p:cNvPr id="4" name="Slide Image Placeholder 3"/>
          <p:cNvSpPr>
            <a:spLocks noGrp="1" noRot="1" noChangeAspect="1"/>
          </p:cNvSpPr>
          <p:nvPr>
            <p:ph type="sldImg" idx="2"/>
          </p:nvPr>
        </p:nvSpPr>
        <p:spPr>
          <a:xfrm>
            <a:off x="90488" y="744538"/>
            <a:ext cx="6618287"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927" y="4716661"/>
            <a:ext cx="5439410" cy="4468416"/>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1599"/>
            <a:ext cx="2946347" cy="496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1342" y="9431599"/>
            <a:ext cx="2946347" cy="496491"/>
          </a:xfrm>
          <a:prstGeom prst="rect">
            <a:avLst/>
          </a:prstGeom>
        </p:spPr>
        <p:txBody>
          <a:bodyPr vert="horz" lIns="91440" tIns="45720" rIns="91440" bIns="45720" rtlCol="0" anchor="b"/>
          <a:lstStyle>
            <a:lvl1pPr algn="r">
              <a:defRPr sz="1200"/>
            </a:lvl1pPr>
          </a:lstStyle>
          <a:p>
            <a:fld id="{64191FEC-08D3-8F44-883C-3AF6D3647635}" type="slidenum">
              <a:rPr lang="en-US" smtClean="0"/>
              <a:t>‹#›</a:t>
            </a:fld>
            <a:endParaRPr lang="en-US"/>
          </a:p>
        </p:txBody>
      </p:sp>
    </p:spTree>
    <p:extLst>
      <p:ext uri="{BB962C8B-B14F-4D97-AF65-F5344CB8AC3E}">
        <p14:creationId xmlns:p14="http://schemas.microsoft.com/office/powerpoint/2010/main" val="12088665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About this resource:</a:t>
            </a:r>
            <a:r>
              <a:rPr lang="en-US" b="1" baseline="0" dirty="0"/>
              <a:t> </a:t>
            </a:r>
            <a:r>
              <a:rPr lang="en-US" dirty="0"/>
              <a:t>This Presentation is</a:t>
            </a:r>
            <a:r>
              <a:rPr lang="en-US" baseline="0" dirty="0"/>
              <a:t> to help you prepare for you and your pupils for your visit to Newhaven Fort. </a:t>
            </a:r>
          </a:p>
          <a:p>
            <a:r>
              <a:rPr lang="en-GB" sz="1200" b="1" kern="1200" dirty="0">
                <a:solidFill>
                  <a:schemeClr val="tx1"/>
                </a:solidFill>
                <a:effectLst/>
                <a:latin typeface="+mn-lt"/>
                <a:ea typeface="+mn-ea"/>
                <a:cs typeface="+mn-cs"/>
              </a:rPr>
              <a:t>Newhaven Fort story: </a:t>
            </a:r>
            <a:r>
              <a:rPr lang="en-GB" sz="1200" kern="1200" dirty="0">
                <a:solidFill>
                  <a:schemeClr val="tx1"/>
                </a:solidFill>
                <a:effectLst/>
                <a:latin typeface="+mn-lt"/>
                <a:ea typeface="+mn-ea"/>
                <a:cs typeface="+mn-cs"/>
              </a:rPr>
              <a:t>Newhaven Fort is the last of a long series of defences built on the cliffs overlooking Seaford Bay, dating back to the Iron Age.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site you see today was started in 1862 and was the vision of a young Lieutenant in the Royal Engineers called John Charles </a:t>
            </a:r>
            <a:r>
              <a:rPr lang="en-GB" sz="1200" kern="1200" dirty="0" err="1">
                <a:solidFill>
                  <a:schemeClr val="tx1"/>
                </a:solidFill>
                <a:effectLst/>
                <a:latin typeface="+mn-lt"/>
                <a:ea typeface="+mn-ea"/>
                <a:cs typeface="+mn-cs"/>
              </a:rPr>
              <a:t>Ardagh</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took ten years and six million bricks to complete. There were several novel design features; the first mass use of concrete in a military fortification, a new type of drawbridge and the fact that it was built into the contours of the land, rather than being built above ground like a traditional fort or castle.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end of the 19th Century the Fort needed updating and was practically rebuilt.  New modern guns were installed and amongst other things, baths were installed for the soldiers.  When the First World War broke out the </a:t>
            </a:r>
            <a:r>
              <a:rPr lang="en-US" sz="1200" kern="1200" dirty="0" err="1">
                <a:solidFill>
                  <a:schemeClr val="tx1"/>
                </a:solidFill>
                <a:effectLst/>
                <a:latin typeface="+mn-lt"/>
                <a:ea typeface="+mn-ea"/>
                <a:cs typeface="+mn-cs"/>
              </a:rPr>
              <a:t>harbour</a:t>
            </a:r>
            <a:r>
              <a:rPr lang="en-US" sz="1200" kern="1200" dirty="0">
                <a:solidFill>
                  <a:schemeClr val="tx1"/>
                </a:solidFill>
                <a:effectLst/>
                <a:latin typeface="+mn-lt"/>
                <a:ea typeface="+mn-ea"/>
                <a:cs typeface="+mn-cs"/>
              </a:rPr>
              <a:t> assumed even greater importance, shipping six million tons of supplies to France and the Fort became part of a larger network of </a:t>
            </a:r>
            <a:r>
              <a:rPr lang="en-US" sz="1200" kern="1200" dirty="0" err="1">
                <a:solidFill>
                  <a:schemeClr val="tx1"/>
                </a:solidFill>
                <a:effectLst/>
                <a:latin typeface="+mn-lt"/>
                <a:ea typeface="+mn-ea"/>
                <a:cs typeface="+mn-cs"/>
              </a:rPr>
              <a:t>defences</a:t>
            </a:r>
            <a:r>
              <a:rPr lang="en-US" sz="1200" kern="1200" dirty="0">
                <a:solidFill>
                  <a:schemeClr val="tx1"/>
                </a:solidFill>
                <a:effectLst/>
                <a:latin typeface="+mn-lt"/>
                <a:ea typeface="+mn-ea"/>
                <a:cs typeface="+mn-cs"/>
              </a:rPr>
              <a:t> that included gunboats, thousands of soldiers and a seaplane base in Seaford Bay.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When war broke out 1939, Newhaven Fort was a vital element in the defence against the very real threat of German invasion.  Thousands of soldiers were stationed in the area, including many Canadians who took part in the ill-fated Dieppe Raid from Newhaven.  Troops also set out here for the Normandy landings of 1944</a:t>
            </a:r>
          </a:p>
          <a:p>
            <a:r>
              <a:rPr lang="en-GB" sz="1200"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64191FEC-08D3-8F44-883C-3AF6D3647635}" type="slidenum">
              <a:rPr lang="en-US" smtClean="0"/>
              <a:t>1</a:t>
            </a:fld>
            <a:endParaRPr lang="en-US"/>
          </a:p>
        </p:txBody>
      </p:sp>
    </p:spTree>
    <p:extLst>
      <p:ext uri="{BB962C8B-B14F-4D97-AF65-F5344CB8AC3E}">
        <p14:creationId xmlns:p14="http://schemas.microsoft.com/office/powerpoint/2010/main" val="2044707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Fort</a:t>
            </a:r>
            <a:r>
              <a:rPr lang="en-US" b="1" baseline="0" dirty="0"/>
              <a:t> &amp; Newhaven: </a:t>
            </a:r>
            <a:r>
              <a:rPr lang="en-US" b="0" baseline="0" dirty="0"/>
              <a:t>Newhaven was an important port and still is today. What types of boats can you see in the picture? Do you think it would have been similar in Victorian times when the Fort was built? And what about during the First and Second World Wars?</a:t>
            </a:r>
          </a:p>
          <a:p>
            <a:endParaRPr lang="en-US" b="0" baseline="0" dirty="0"/>
          </a:p>
          <a:p>
            <a:r>
              <a:rPr lang="en-US" b="0" baseline="0" dirty="0"/>
              <a:t>Why do you think did Lt Ardagh (the man who designed the Fort) chose this site to build his fort on?</a:t>
            </a:r>
            <a:endParaRPr lang="en-US" b="0" dirty="0"/>
          </a:p>
        </p:txBody>
      </p:sp>
      <p:sp>
        <p:nvSpPr>
          <p:cNvPr id="4" name="Slide Number Placeholder 3"/>
          <p:cNvSpPr>
            <a:spLocks noGrp="1"/>
          </p:cNvSpPr>
          <p:nvPr>
            <p:ph type="sldNum" sz="quarter" idx="10"/>
          </p:nvPr>
        </p:nvSpPr>
        <p:spPr/>
        <p:txBody>
          <a:bodyPr/>
          <a:lstStyle/>
          <a:p>
            <a:fld id="{64191FEC-08D3-8F44-883C-3AF6D3647635}" type="slidenum">
              <a:rPr lang="en-US" smtClean="0"/>
              <a:t>10</a:t>
            </a:fld>
            <a:endParaRPr lang="en-US"/>
          </a:p>
        </p:txBody>
      </p:sp>
    </p:spTree>
    <p:extLst>
      <p:ext uri="{BB962C8B-B14F-4D97-AF65-F5344CB8AC3E}">
        <p14:creationId xmlns:p14="http://schemas.microsoft.com/office/powerpoint/2010/main" val="2685939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err="1"/>
              <a:t>Caponier</a:t>
            </a:r>
            <a:r>
              <a:rPr lang="en-US" b="1" dirty="0"/>
              <a:t>:</a:t>
            </a:r>
            <a:r>
              <a:rPr lang="en-US" b="1" baseline="0" dirty="0"/>
              <a:t> </a:t>
            </a:r>
            <a:r>
              <a:rPr lang="en-GB" sz="1200" kern="1200" dirty="0">
                <a:solidFill>
                  <a:schemeClr val="tx1"/>
                </a:solidFill>
                <a:effectLst/>
                <a:latin typeface="+mn-lt"/>
                <a:ea typeface="+mn-ea"/>
                <a:cs typeface="+mn-cs"/>
              </a:rPr>
              <a:t>Steps led down through the cliff to the Caponier which was a defensive position that defended the beach and the line of the cliffs. If the Fort came under attack by sea, soldiers from inside the Fort could hurry down the steps to fire at invading troops through narrow windows cut into the thick brick walls.  It is also where the fort’s ghost is said to reside. You can find out more about the Caponier in the History of the Fort exhibit and the Hidden Fort film.</a:t>
            </a: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What is the Eastern Magazine? What does magazine mean? Magazine is the name for a place where ammunition or explosive material is stored, and this one is on the eastern side of the Fort – hence Eastern Magazine. Easy really. You can walk through the old magazine and explore the narrow lighting passages that run behind the storage rooms. There are no exhibition rooms in the magazine as it is only accessible via flights of steps at either end, but it’s fun to explore!</a:t>
            </a:r>
          </a:p>
        </p:txBody>
      </p:sp>
      <p:sp>
        <p:nvSpPr>
          <p:cNvPr id="4" name="Slide Number Placeholder 3"/>
          <p:cNvSpPr>
            <a:spLocks noGrp="1"/>
          </p:cNvSpPr>
          <p:nvPr>
            <p:ph type="sldNum" sz="quarter" idx="10"/>
          </p:nvPr>
        </p:nvSpPr>
        <p:spPr/>
        <p:txBody>
          <a:bodyPr/>
          <a:lstStyle/>
          <a:p>
            <a:fld id="{64191FEC-08D3-8F44-883C-3AF6D3647635}" type="slidenum">
              <a:rPr lang="en-US" smtClean="0"/>
              <a:t>11</a:t>
            </a:fld>
            <a:endParaRPr lang="en-US"/>
          </a:p>
        </p:txBody>
      </p:sp>
    </p:spTree>
    <p:extLst>
      <p:ext uri="{BB962C8B-B14F-4D97-AF65-F5344CB8AC3E}">
        <p14:creationId xmlns:p14="http://schemas.microsoft.com/office/powerpoint/2010/main" val="375424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Arrival</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When</a:t>
            </a:r>
            <a:r>
              <a:rPr lang="en-US" baseline="0" dirty="0"/>
              <a:t> you arrive at the Fort your group will come through the tunnel entrance onto the Parade Ground. You will be met by fort staff who will direct you to the room you will use as your base for the day.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you have booked object handling workshops they will take place in the Activity Centre. If you have booked a Discovery visit you will have your introductory talk in the Activity Centre or Romney Hut (depending on the number of pupils in your group).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4191FEC-08D3-8F44-883C-3AF6D3647635}" type="slidenum">
              <a:rPr lang="en-US" smtClean="0"/>
              <a:t>2</a:t>
            </a:fld>
            <a:endParaRPr lang="en-US"/>
          </a:p>
        </p:txBody>
      </p:sp>
    </p:spTree>
    <p:extLst>
      <p:ext uri="{BB962C8B-B14F-4D97-AF65-F5344CB8AC3E}">
        <p14:creationId xmlns:p14="http://schemas.microsoft.com/office/powerpoint/2010/main" val="3530389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to see</a:t>
            </a:r>
            <a:r>
              <a:rPr lang="en-GB" sz="1200" b="1"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Newhaven Fort has a variety of exhibitions telling the story of the fort, the site it sits on and the local area. There are also exhibitions dedicated to the two World Wars and collections belonging the Royal Observer Corps Association and the Sussex Yeomanry Association. Most of the exhibition rooms are alongside the Parade Ground in the casemates (see next slide!) but there are also two exhibitions in the Grand Magazine.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well as exhibitions we have ramparts and tunnels to explore. The ramparts can be accessed from various points, including via the 6-Inch gun emplacement. Please note that the gun emplacement only has stepped access, but you can reach the clifftop via a path the Battery Observation Post.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Café,</a:t>
            </a:r>
            <a:r>
              <a:rPr lang="en-GB" sz="1200" kern="1200" baseline="0" dirty="0">
                <a:solidFill>
                  <a:schemeClr val="tx1"/>
                </a:solidFill>
                <a:effectLst/>
                <a:latin typeface="+mn-lt"/>
                <a:ea typeface="+mn-ea"/>
                <a:cs typeface="+mn-cs"/>
              </a:rPr>
              <a:t> Shop, Toilets and Children’s Play Area are all located in and around the Parade Ground.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191FEC-08D3-8F44-883C-3AF6D3647635}" type="slidenum">
              <a:rPr lang="en-US" smtClean="0"/>
              <a:t>3</a:t>
            </a:fld>
            <a:endParaRPr lang="en-US"/>
          </a:p>
        </p:txBody>
      </p:sp>
    </p:spTree>
    <p:extLst>
      <p:ext uri="{BB962C8B-B14F-4D97-AF65-F5344CB8AC3E}">
        <p14:creationId xmlns:p14="http://schemas.microsoft.com/office/powerpoint/2010/main" val="2728155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Casemates:</a:t>
            </a:r>
            <a:r>
              <a:rPr lang="en-US" b="1" baseline="0" dirty="0"/>
              <a:t> </a:t>
            </a:r>
            <a:r>
              <a:rPr lang="en-US" b="0" baseline="0" dirty="0"/>
              <a:t>the casemates were vaulted chambers which were used to house men and stores at Newhaven Fort. The casemates at the Fort run all along the Parade Ground and now contain the exhibitions as well as the Shop and Activity Centre (education room). </a:t>
            </a:r>
          </a:p>
          <a:p>
            <a:endParaRPr lang="en-US" b="0" baseline="0" dirty="0"/>
          </a:p>
          <a:p>
            <a:r>
              <a:rPr lang="en-US" b="0" baseline="0" dirty="0"/>
              <a:t>The shop was originally the Guard Room. Everybody who arrived at the Fort reported here, and it also contained two cells for soldiers who misbehaved! The room next to the shop, which is now the Fort office, was the Orderly Room. This was the administrative </a:t>
            </a:r>
            <a:r>
              <a:rPr lang="en-US" b="0" baseline="0" dirty="0" err="1"/>
              <a:t>centre</a:t>
            </a:r>
            <a:r>
              <a:rPr lang="en-US" b="0" baseline="0" dirty="0"/>
              <a:t> of the fort, much like it is today. But with fewer computers…</a:t>
            </a:r>
          </a:p>
          <a:p>
            <a:endParaRPr lang="en-US" b="0" baseline="0" dirty="0"/>
          </a:p>
          <a:p>
            <a:r>
              <a:rPr lang="en-US" b="0" baseline="0" dirty="0"/>
              <a:t>The casemates from the </a:t>
            </a:r>
            <a:r>
              <a:rPr lang="en-US" b="0" i="1" baseline="0" dirty="0"/>
              <a:t>Theatre</a:t>
            </a:r>
            <a:r>
              <a:rPr lang="en-US" b="0" baseline="0" dirty="0"/>
              <a:t> up to the </a:t>
            </a:r>
            <a:r>
              <a:rPr lang="en-US" b="0" i="1" baseline="0" dirty="0"/>
              <a:t>Activity Centre </a:t>
            </a:r>
            <a:r>
              <a:rPr lang="en-US" b="0" baseline="0" dirty="0"/>
              <a:t>were barrack rooms for the soldiers (16 men in each) and from </a:t>
            </a:r>
            <a:r>
              <a:rPr lang="en-US" b="0" i="1" baseline="0" dirty="0"/>
              <a:t>Sussex Sea &amp; Air </a:t>
            </a:r>
            <a:r>
              <a:rPr lang="en-US" b="0" baseline="0" dirty="0"/>
              <a:t>to </a:t>
            </a:r>
            <a:r>
              <a:rPr lang="en-US" b="0" i="1" baseline="0" dirty="0"/>
              <a:t>Dieppe &amp; D-Day </a:t>
            </a:r>
            <a:r>
              <a:rPr lang="en-US" b="0" i="0" baseline="0" dirty="0"/>
              <a:t>were the married men’s quarters. The casemate that now houses the </a:t>
            </a:r>
            <a:r>
              <a:rPr lang="en-US" b="0" i="1" baseline="0" dirty="0"/>
              <a:t>Home Front </a:t>
            </a:r>
            <a:r>
              <a:rPr lang="en-US" b="0" i="0" baseline="0" dirty="0"/>
              <a:t>exhibition was the Quartermaster’s Store, from where soldiers would collect supplies of food and uniform. </a:t>
            </a:r>
          </a:p>
          <a:p>
            <a:endParaRPr lang="en-US" b="0" i="0" baseline="0" dirty="0"/>
          </a:p>
          <a:p>
            <a:r>
              <a:rPr lang="en-US" b="0" i="0" baseline="0" dirty="0"/>
              <a:t>The casemates that now house the </a:t>
            </a:r>
            <a:r>
              <a:rPr lang="en-US" b="0" i="1" baseline="0" dirty="0"/>
              <a:t>First World War </a:t>
            </a:r>
            <a:r>
              <a:rPr lang="en-US" b="0" i="0" baseline="0" dirty="0"/>
              <a:t>exhibition were originally the Officers’ Quarters and Officers’ Mess Room (dining hall). </a:t>
            </a:r>
          </a:p>
          <a:p>
            <a:endParaRPr lang="en-US" b="0" i="0" baseline="0" dirty="0"/>
          </a:p>
          <a:p>
            <a:r>
              <a:rPr lang="en-US" b="0" i="0" baseline="0" dirty="0"/>
              <a:t>All of the casemates would originally have had porches like you see on the </a:t>
            </a:r>
            <a:r>
              <a:rPr lang="en-US" b="0" i="1" baseline="0" dirty="0"/>
              <a:t>First World War</a:t>
            </a:r>
            <a:r>
              <a:rPr lang="en-US" b="0" i="0" baseline="0" dirty="0"/>
              <a:t> exhibition (top picture of this slide) and </a:t>
            </a:r>
            <a:r>
              <a:rPr lang="en-US" b="0" i="1" baseline="0" dirty="0"/>
              <a:t>Dieppe &amp; D-Day </a:t>
            </a:r>
            <a:r>
              <a:rPr lang="en-US" b="0" i="0" baseline="0" dirty="0"/>
              <a:t>exhibitions.</a:t>
            </a:r>
            <a:endParaRPr lang="en-US" b="0" i="1" baseline="0" dirty="0"/>
          </a:p>
        </p:txBody>
      </p:sp>
      <p:sp>
        <p:nvSpPr>
          <p:cNvPr id="4" name="Slide Number Placeholder 3"/>
          <p:cNvSpPr>
            <a:spLocks noGrp="1"/>
          </p:cNvSpPr>
          <p:nvPr>
            <p:ph type="sldNum" sz="quarter" idx="10"/>
          </p:nvPr>
        </p:nvSpPr>
        <p:spPr/>
        <p:txBody>
          <a:bodyPr/>
          <a:lstStyle/>
          <a:p>
            <a:fld id="{64191FEC-08D3-8F44-883C-3AF6D3647635}" type="slidenum">
              <a:rPr lang="en-US" smtClean="0"/>
              <a:t>4</a:t>
            </a:fld>
            <a:endParaRPr lang="en-US"/>
          </a:p>
        </p:txBody>
      </p:sp>
    </p:spTree>
    <p:extLst>
      <p:ext uri="{BB962C8B-B14F-4D97-AF65-F5344CB8AC3E}">
        <p14:creationId xmlns:p14="http://schemas.microsoft.com/office/powerpoint/2010/main" val="1071600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The history of fortifications on Castle Hill (the name of the cliff on which the Fort stands) goes right back to the Iron Age and you can find out more about this and the prehistory of the </a:t>
            </a:r>
            <a:r>
              <a:rPr lang="en-US" sz="1200" b="0" kern="1200" dirty="0" err="1">
                <a:solidFill>
                  <a:schemeClr val="tx1"/>
                </a:solidFill>
                <a:effectLst/>
                <a:latin typeface="+mn-lt"/>
                <a:ea typeface="+mn-ea"/>
                <a:cs typeface="+mn-cs"/>
              </a:rPr>
              <a:t>Ouse</a:t>
            </a:r>
            <a:r>
              <a:rPr lang="en-US" sz="1200" b="0" kern="1200" dirty="0">
                <a:solidFill>
                  <a:schemeClr val="tx1"/>
                </a:solidFill>
                <a:effectLst/>
                <a:latin typeface="+mn-lt"/>
                <a:ea typeface="+mn-ea"/>
                <a:cs typeface="+mn-cs"/>
              </a:rPr>
              <a:t> River Valley in </a:t>
            </a:r>
            <a:r>
              <a:rPr lang="en-US" sz="1200" b="1" kern="1200" dirty="0">
                <a:solidFill>
                  <a:schemeClr val="tx1"/>
                </a:solidFill>
                <a:effectLst/>
                <a:latin typeface="+mn-lt"/>
                <a:ea typeface="+mn-ea"/>
                <a:cs typeface="+mn-cs"/>
              </a:rPr>
              <a:t>The Lost Fort </a:t>
            </a:r>
            <a:r>
              <a:rPr lang="en-US" sz="1200" b="0" kern="1200" dirty="0">
                <a:solidFill>
                  <a:schemeClr val="tx1"/>
                </a:solidFill>
                <a:effectLst/>
                <a:latin typeface="+mn-lt"/>
                <a:ea typeface="+mn-ea"/>
                <a:cs typeface="+mn-cs"/>
              </a:rPr>
              <a:t>exhibition. Information on the history of the Fort itself and life in the Victorian Army can be found in the </a:t>
            </a:r>
            <a:r>
              <a:rPr lang="en-US" sz="1200" b="1" kern="1200" dirty="0">
                <a:solidFill>
                  <a:schemeClr val="tx1"/>
                </a:solidFill>
                <a:effectLst/>
                <a:latin typeface="+mn-lt"/>
                <a:ea typeface="+mn-ea"/>
                <a:cs typeface="+mn-cs"/>
              </a:rPr>
              <a:t>History of the Fort </a:t>
            </a:r>
            <a:r>
              <a:rPr lang="en-US" sz="1200" b="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Life in the Fort </a:t>
            </a:r>
            <a:r>
              <a:rPr lang="en-US" sz="1200" b="0" kern="1200" dirty="0">
                <a:solidFill>
                  <a:schemeClr val="tx1"/>
                </a:solidFill>
                <a:effectLst/>
                <a:latin typeface="+mn-lt"/>
                <a:ea typeface="+mn-ea"/>
                <a:cs typeface="+mn-cs"/>
              </a:rPr>
              <a:t>exhibitions.</a:t>
            </a:r>
          </a:p>
          <a:p>
            <a:pPr lvl="0"/>
            <a:endParaRPr lang="en-US" sz="1200" b="0" kern="1200" dirty="0">
              <a:solidFill>
                <a:schemeClr val="tx1"/>
              </a:solidFill>
              <a:effectLst/>
              <a:latin typeface="+mn-lt"/>
              <a:ea typeface="+mn-ea"/>
              <a:cs typeface="+mn-cs"/>
            </a:endParaRPr>
          </a:p>
          <a:p>
            <a:pPr lvl="0"/>
            <a:r>
              <a:rPr lang="en-US" sz="1200" b="0" kern="1200" dirty="0">
                <a:solidFill>
                  <a:schemeClr val="tx1"/>
                </a:solidFill>
                <a:effectLst/>
                <a:latin typeface="+mn-lt"/>
                <a:ea typeface="+mn-ea"/>
                <a:cs typeface="+mn-cs"/>
              </a:rPr>
              <a:t>Information about the Great War is found in the </a:t>
            </a:r>
            <a:r>
              <a:rPr lang="en-US" sz="1200" b="1" kern="1200" dirty="0">
                <a:solidFill>
                  <a:schemeClr val="tx1"/>
                </a:solidFill>
                <a:effectLst/>
                <a:latin typeface="+mn-lt"/>
                <a:ea typeface="+mn-ea"/>
                <a:cs typeface="+mn-cs"/>
              </a:rPr>
              <a:t>First World War </a:t>
            </a:r>
            <a:r>
              <a:rPr lang="en-US" sz="1200" b="0" kern="1200" dirty="0">
                <a:solidFill>
                  <a:schemeClr val="tx1"/>
                </a:solidFill>
                <a:effectLst/>
                <a:latin typeface="+mn-lt"/>
                <a:ea typeface="+mn-ea"/>
                <a:cs typeface="+mn-cs"/>
              </a:rPr>
              <a:t>exhibition.</a:t>
            </a:r>
          </a:p>
          <a:p>
            <a:pPr lvl="0"/>
            <a:endParaRPr lang="en-U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D-Day &amp; Dieppe:</a:t>
            </a:r>
            <a:r>
              <a:rPr lang="en-US"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ill-fated Dieppe raid of 1942 and the Normandy landings of 1944 have particular relevance to the story of Newhaven’s Second World War.</a:t>
            </a:r>
          </a:p>
          <a:p>
            <a:r>
              <a:rPr lang="en-GB" sz="1200" kern="1200" dirty="0">
                <a:solidFill>
                  <a:schemeClr val="tx1"/>
                </a:solidFill>
                <a:effectLst/>
                <a:latin typeface="+mn-lt"/>
                <a:ea typeface="+mn-ea"/>
                <a:cs typeface="+mn-cs"/>
              </a:rPr>
              <a:t>Explore the town’s involvements with these momentous events, discover why the Canadian involvement in the Dieppe Raid is still remembered today and listen to the poignant memories of the survivors.</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Life for ordinary people in World War Two is very clearly shown in the </a:t>
            </a:r>
            <a:r>
              <a:rPr lang="en-GB" sz="1200" b="1" kern="1200" dirty="0">
                <a:solidFill>
                  <a:schemeClr val="tx1"/>
                </a:solidFill>
                <a:effectLst/>
                <a:latin typeface="+mn-lt"/>
                <a:ea typeface="+mn-ea"/>
                <a:cs typeface="+mn-cs"/>
              </a:rPr>
              <a:t>Home Front </a:t>
            </a:r>
            <a:r>
              <a:rPr lang="en-GB" sz="1200" kern="1200" dirty="0">
                <a:solidFill>
                  <a:schemeClr val="tx1"/>
                </a:solidFill>
                <a:effectLst/>
                <a:latin typeface="+mn-lt"/>
                <a:ea typeface="+mn-ea"/>
                <a:cs typeface="+mn-cs"/>
              </a:rPr>
              <a:t>exhibition. See next slide.</a:t>
            </a:r>
          </a:p>
          <a:p>
            <a:endParaRPr lang="en-US" dirty="0"/>
          </a:p>
        </p:txBody>
      </p:sp>
      <p:sp>
        <p:nvSpPr>
          <p:cNvPr id="4" name="Slide Number Placeholder 3"/>
          <p:cNvSpPr>
            <a:spLocks noGrp="1"/>
          </p:cNvSpPr>
          <p:nvPr>
            <p:ph type="sldNum" sz="quarter" idx="10"/>
          </p:nvPr>
        </p:nvSpPr>
        <p:spPr/>
        <p:txBody>
          <a:bodyPr/>
          <a:lstStyle/>
          <a:p>
            <a:fld id="{64191FEC-08D3-8F44-883C-3AF6D3647635}" type="slidenum">
              <a:rPr lang="en-US" smtClean="0"/>
              <a:t>5</a:t>
            </a:fld>
            <a:endParaRPr lang="en-US"/>
          </a:p>
        </p:txBody>
      </p:sp>
    </p:spTree>
    <p:extLst>
      <p:ext uri="{BB962C8B-B14F-4D97-AF65-F5344CB8AC3E}">
        <p14:creationId xmlns:p14="http://schemas.microsoft.com/office/powerpoint/2010/main" val="1548101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Home Front</a:t>
            </a:r>
            <a:r>
              <a:rPr lang="en-US" b="1" baseline="0" dirty="0"/>
              <a:t> exhibition</a:t>
            </a:r>
            <a:r>
              <a:rPr lang="en-US" baseline="0" dirty="0"/>
              <a:t>: </a:t>
            </a:r>
            <a:r>
              <a:rPr lang="en-US" sz="1200" kern="1200" dirty="0">
                <a:solidFill>
                  <a:schemeClr val="tx1"/>
                </a:solidFill>
                <a:effectLst/>
                <a:latin typeface="+mn-lt"/>
                <a:ea typeface="+mn-ea"/>
                <a:cs typeface="+mn-cs"/>
              </a:rPr>
              <a:t>You can’t tell the story of the Second World War without mentioning the impact it had on everyday life in Britain, and this exhibition, one of the biggest at Newhaven Fort, does just that.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much to experience here. You can walk through a blitzed street and see how people tried to protect themselves and their homes. You can also listen to local people retelling their wartime experiences, discover the changing role of women, learn about the many restrictions on civilian life, consider what it was like to be an evacuee, and see how little you would have to eat – but at least the diet was healthy!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4191FEC-08D3-8F44-883C-3AF6D3647635}" type="slidenum">
              <a:rPr lang="en-US" smtClean="0"/>
              <a:t>6</a:t>
            </a:fld>
            <a:endParaRPr lang="en-US"/>
          </a:p>
        </p:txBody>
      </p:sp>
    </p:spTree>
    <p:extLst>
      <p:ext uri="{BB962C8B-B14F-4D97-AF65-F5344CB8AC3E}">
        <p14:creationId xmlns:p14="http://schemas.microsoft.com/office/powerpoint/2010/main" val="37355433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Air Raid Experience can be found at the back of the Home Front Exhibition. You can do this whenever you like and as many times as you like – just press the green button and take a seat….</a:t>
            </a:r>
          </a:p>
          <a:p>
            <a:endParaRPr lang="en-GB" dirty="0"/>
          </a:p>
          <a:p>
            <a:r>
              <a:rPr lang="en-GB" dirty="0"/>
              <a:t>Our shelter represents a public shelter, such as would have been found in may towns and cities - and even in many schools. Many children in wartime would have sat in an air raid shelter with their classmates and teachers, waiting for the danger to pass. The difference for you is that you know it’s not real! Imagine how scary it would be if you thought bombers may really be on their way.  </a:t>
            </a:r>
          </a:p>
          <a:p>
            <a:endParaRPr lang="en-GB" dirty="0"/>
          </a:p>
          <a:p>
            <a:r>
              <a:rPr lang="en-GB" dirty="0"/>
              <a:t>Our air raid lasts for around 5 minutes, it goes dark very briefly and it does have a very loud bang! </a:t>
            </a:r>
          </a:p>
          <a:p>
            <a:endParaRPr lang="en-GB" dirty="0"/>
          </a:p>
          <a:p>
            <a:r>
              <a:rPr lang="en-GB" dirty="0"/>
              <a:t>Oh, by the way, look out for the potty. This was the only toilet!</a:t>
            </a:r>
          </a:p>
          <a:p>
            <a:endParaRPr lang="en-GB" dirty="0"/>
          </a:p>
        </p:txBody>
      </p:sp>
      <p:sp>
        <p:nvSpPr>
          <p:cNvPr id="4" name="Slide Number Placeholder 3"/>
          <p:cNvSpPr>
            <a:spLocks noGrp="1"/>
          </p:cNvSpPr>
          <p:nvPr>
            <p:ph type="sldNum" sz="quarter" idx="5"/>
          </p:nvPr>
        </p:nvSpPr>
        <p:spPr/>
        <p:txBody>
          <a:bodyPr/>
          <a:lstStyle/>
          <a:p>
            <a:fld id="{64191FEC-08D3-8F44-883C-3AF6D3647635}" type="slidenum">
              <a:rPr lang="en-US" smtClean="0"/>
              <a:t>7</a:t>
            </a:fld>
            <a:endParaRPr lang="en-US"/>
          </a:p>
        </p:txBody>
      </p:sp>
    </p:spTree>
    <p:extLst>
      <p:ext uri="{BB962C8B-B14F-4D97-AF65-F5344CB8AC3E}">
        <p14:creationId xmlns:p14="http://schemas.microsoft.com/office/powerpoint/2010/main" val="4168413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introductory film is housed in the Theatre and takes you on a fast paced and entertaining journey through the history of the Fort. You’ll discover what was on the site before, why the Fort was built and the ups and downs of its 150 year history.</a:t>
            </a:r>
          </a:p>
          <a:p>
            <a:endParaRPr lang="en-GB" dirty="0"/>
          </a:p>
          <a:p>
            <a:r>
              <a:rPr lang="en-GB" dirty="0"/>
              <a:t>In the Grand Magazine (the Fort’s original gunpowder store) you’ll find a treat waiting as our tour guide takes you on a trip to parts of the Fort that are no longer accessible to the public. You’ll find out what on earth a B.O.P. is, discover how the Fort would be defended in the event of an attack and unearth some fine 1940s artwork.</a:t>
            </a:r>
          </a:p>
          <a:p>
            <a:endParaRPr lang="en-GB" dirty="0"/>
          </a:p>
          <a:p>
            <a:r>
              <a:rPr lang="en-GB" dirty="0"/>
              <a:t>And, just so you know, BOP stands for Battery Observation Post – it stands on the highest point of the Fort and was the eyes and ears of the garrison here during its military life.</a:t>
            </a:r>
          </a:p>
        </p:txBody>
      </p:sp>
      <p:sp>
        <p:nvSpPr>
          <p:cNvPr id="4" name="Slide Number Placeholder 3"/>
          <p:cNvSpPr>
            <a:spLocks noGrp="1"/>
          </p:cNvSpPr>
          <p:nvPr>
            <p:ph type="sldNum" sz="quarter" idx="5"/>
          </p:nvPr>
        </p:nvSpPr>
        <p:spPr/>
        <p:txBody>
          <a:bodyPr/>
          <a:lstStyle/>
          <a:p>
            <a:fld id="{64191FEC-08D3-8F44-883C-3AF6D3647635}" type="slidenum">
              <a:rPr lang="en-US" smtClean="0"/>
              <a:t>8</a:t>
            </a:fld>
            <a:endParaRPr lang="en-US"/>
          </a:p>
        </p:txBody>
      </p:sp>
    </p:spTree>
    <p:extLst>
      <p:ext uri="{BB962C8B-B14F-4D97-AF65-F5344CB8AC3E}">
        <p14:creationId xmlns:p14="http://schemas.microsoft.com/office/powerpoint/2010/main" val="123089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Gun Emplacements: </a:t>
            </a:r>
            <a:r>
              <a:rPr lang="en-US" b="0" dirty="0"/>
              <a:t>When the Fort was built it was armed with muzzle loading guns – in other words the shells were loaded down the gun barrel. These were replaced in 1902 by two modern breech loading six-inch guns, with a range of seven miles, and two smaller guns. Today there is one of each of these guns in emplacements on the ramparts. You can find out all about the Fort’s original armaments in the History of the Fort exhibition.</a:t>
            </a:r>
          </a:p>
          <a:p>
            <a:endParaRPr lang="en-US" b="0" dirty="0"/>
          </a:p>
          <a:p>
            <a:r>
              <a:rPr lang="en-US" b="0" dirty="0"/>
              <a:t>In 1943 a new battery was built on Castle Hill, to the west of the Fort, to replace the guns in the Fort. You can still see the remains of these gun positions if you walk on Castle Hill Nature Reserve. </a:t>
            </a:r>
            <a:endParaRPr lang="en-US" b="1" dirty="0"/>
          </a:p>
        </p:txBody>
      </p:sp>
      <p:sp>
        <p:nvSpPr>
          <p:cNvPr id="4" name="Slide Number Placeholder 3"/>
          <p:cNvSpPr>
            <a:spLocks noGrp="1"/>
          </p:cNvSpPr>
          <p:nvPr>
            <p:ph type="sldNum" sz="quarter" idx="10"/>
          </p:nvPr>
        </p:nvSpPr>
        <p:spPr/>
        <p:txBody>
          <a:bodyPr/>
          <a:lstStyle/>
          <a:p>
            <a:fld id="{64191FEC-08D3-8F44-883C-3AF6D3647635}" type="slidenum">
              <a:rPr lang="en-US" smtClean="0"/>
              <a:t>9</a:t>
            </a:fld>
            <a:endParaRPr lang="en-US"/>
          </a:p>
        </p:txBody>
      </p:sp>
    </p:spTree>
    <p:extLst>
      <p:ext uri="{BB962C8B-B14F-4D97-AF65-F5344CB8AC3E}">
        <p14:creationId xmlns:p14="http://schemas.microsoft.com/office/powerpoint/2010/main" val="3286760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84C53365-0CCC-7943-BA7B-D6DF5E429F61}"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213366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C53365-0CCC-7943-BA7B-D6DF5E429F61}"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75846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C53365-0CCC-7943-BA7B-D6DF5E429F61}"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3504951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4C53365-0CCC-7943-BA7B-D6DF5E429F61}"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2634416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C53365-0CCC-7943-BA7B-D6DF5E429F61}" type="datetimeFigureOut">
              <a:rPr lang="en-US" smtClean="0"/>
              <a:t>9/24/2021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2056479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84C53365-0CCC-7943-BA7B-D6DF5E429F61}"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165753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84C53365-0CCC-7943-BA7B-D6DF5E429F61}" type="datetimeFigureOut">
              <a:rPr lang="en-US" smtClean="0"/>
              <a:t>9/24/2021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1563426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84C53365-0CCC-7943-BA7B-D6DF5E429F61}" type="datetimeFigureOut">
              <a:rPr lang="en-US" smtClean="0"/>
              <a:t>9/24/2021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240671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C53365-0CCC-7943-BA7B-D6DF5E429F61}" type="datetimeFigureOut">
              <a:rPr lang="en-US" smtClean="0"/>
              <a:t>9/24/2021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1818701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4C53365-0CCC-7943-BA7B-D6DF5E429F61}"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2193361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84C53365-0CCC-7943-BA7B-D6DF5E429F61}" type="datetimeFigureOut">
              <a:rPr lang="en-US" smtClean="0"/>
              <a:t>9/24/2021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03E87-A6D9-974F-9B68-43E85E85461F}" type="slidenum">
              <a:rPr lang="en-US" smtClean="0"/>
              <a:t>‹#›</a:t>
            </a:fld>
            <a:endParaRPr lang="en-US"/>
          </a:p>
        </p:txBody>
      </p:sp>
    </p:spTree>
    <p:extLst>
      <p:ext uri="{BB962C8B-B14F-4D97-AF65-F5344CB8AC3E}">
        <p14:creationId xmlns:p14="http://schemas.microsoft.com/office/powerpoint/2010/main" val="172692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53365-0CCC-7943-BA7B-D6DF5E429F61}" type="datetimeFigureOut">
              <a:rPr lang="en-US" smtClean="0"/>
              <a:t>9/24/2021</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03E87-A6D9-974F-9B68-43E85E85461F}" type="slidenum">
              <a:rPr lang="en-US" smtClean="0"/>
              <a:t>‹#›</a:t>
            </a:fld>
            <a:endParaRPr lang="en-US"/>
          </a:p>
        </p:txBody>
      </p:sp>
    </p:spTree>
    <p:extLst>
      <p:ext uri="{BB962C8B-B14F-4D97-AF65-F5344CB8AC3E}">
        <p14:creationId xmlns:p14="http://schemas.microsoft.com/office/powerpoint/2010/main" val="1716681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5AC12D-1778-43A9-928E-C2DAACF74C64}"/>
              </a:ext>
            </a:extLst>
          </p:cNvPr>
          <p:cNvGrpSpPr/>
          <p:nvPr/>
        </p:nvGrpSpPr>
        <p:grpSpPr>
          <a:xfrm>
            <a:off x="0" y="541506"/>
            <a:ext cx="12192000" cy="1605644"/>
            <a:chOff x="0" y="595934"/>
            <a:chExt cx="12192000" cy="1605644"/>
          </a:xfrm>
        </p:grpSpPr>
        <p:sp>
          <p:nvSpPr>
            <p:cNvPr id="8" name="Rectangle 7">
              <a:extLst>
                <a:ext uri="{FF2B5EF4-FFF2-40B4-BE49-F238E27FC236}">
                  <a16:creationId xmlns:a16="http://schemas.microsoft.com/office/drawing/2014/main" id="{0050A8E8-2E5E-4162-B94C-BF0002BBDEDA}"/>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B48A660-7178-4E86-9D83-1918EA30BDD4}"/>
                </a:ext>
              </a:extLst>
            </p:cNvPr>
            <p:cNvSpPr/>
            <p:nvPr/>
          </p:nvSpPr>
          <p:spPr>
            <a:xfrm>
              <a:off x="598713" y="595934"/>
              <a:ext cx="1480458" cy="138248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extBox 1"/>
          <p:cNvSpPr txBox="1"/>
          <p:nvPr/>
        </p:nvSpPr>
        <p:spPr>
          <a:xfrm>
            <a:off x="2242458" y="1471243"/>
            <a:ext cx="8816883" cy="553998"/>
          </a:xfrm>
          <a:prstGeom prst="rect">
            <a:avLst/>
          </a:prstGeom>
          <a:noFill/>
        </p:spPr>
        <p:txBody>
          <a:bodyPr wrap="square" rtlCol="0">
            <a:spAutoFit/>
          </a:bodyPr>
          <a:lstStyle/>
          <a:p>
            <a:r>
              <a:rPr lang="en-US" sz="3000" dirty="0">
                <a:solidFill>
                  <a:srgbClr val="555759"/>
                </a:solidFill>
                <a:latin typeface="Alfa Slab One" panose="00000500000000000000" pitchFamily="2" charset="0"/>
                <a:cs typeface="Arial"/>
              </a:rPr>
              <a:t>Preparing for your visit to Newhaven Fort</a:t>
            </a:r>
          </a:p>
        </p:txBody>
      </p:sp>
    </p:spTree>
    <p:extLst>
      <p:ext uri="{BB962C8B-B14F-4D97-AF65-F5344CB8AC3E}">
        <p14:creationId xmlns:p14="http://schemas.microsoft.com/office/powerpoint/2010/main" val="75289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A22675-034B-4E1D-8629-8869E9ADB859}"/>
              </a:ext>
            </a:extLst>
          </p:cNvPr>
          <p:cNvSpPr/>
          <p:nvPr/>
        </p:nvSpPr>
        <p:spPr>
          <a:xfrm>
            <a:off x="5579135" y="3122341"/>
            <a:ext cx="6393007" cy="358310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DSC_3078_1.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621" y="907114"/>
            <a:ext cx="6393007" cy="4245876"/>
          </a:xfrm>
          <a:prstGeom prst="rect">
            <a:avLst/>
          </a:prstGeom>
        </p:spPr>
      </p:pic>
      <p:sp>
        <p:nvSpPr>
          <p:cNvPr id="3" name="TextBox 2">
            <a:extLst>
              <a:ext uri="{FF2B5EF4-FFF2-40B4-BE49-F238E27FC236}">
                <a16:creationId xmlns:a16="http://schemas.microsoft.com/office/drawing/2014/main" id="{06D2C386-69B2-46B9-99CB-21D1B1D4E2C2}"/>
              </a:ext>
            </a:extLst>
          </p:cNvPr>
          <p:cNvSpPr txBox="1"/>
          <p:nvPr/>
        </p:nvSpPr>
        <p:spPr>
          <a:xfrm>
            <a:off x="8235249" y="2014389"/>
            <a:ext cx="3736893" cy="2031325"/>
          </a:xfrm>
          <a:prstGeom prst="rect">
            <a:avLst/>
          </a:prstGeom>
          <a:noFill/>
        </p:spPr>
        <p:txBody>
          <a:bodyPr wrap="square" rtlCol="0">
            <a:spAutoFit/>
          </a:bodyPr>
          <a:lstStyle/>
          <a:p>
            <a:pPr algn="r"/>
            <a:r>
              <a:rPr lang="en-US" dirty="0">
                <a:latin typeface="Bitter" panose="02000000000000000000" pitchFamily="2" charset="0"/>
              </a:rPr>
              <a:t>As you walk round the ramparts you’ll notice what amazing views we have from the fort. </a:t>
            </a:r>
          </a:p>
          <a:p>
            <a:endParaRPr lang="en-US" dirty="0">
              <a:latin typeface="Bitter" panose="02000000000000000000" pitchFamily="2" charset="0"/>
            </a:endParaRPr>
          </a:p>
          <a:p>
            <a:endParaRPr lang="en-US" dirty="0">
              <a:latin typeface="Bitter" panose="02000000000000000000" pitchFamily="2" charset="0"/>
            </a:endParaRPr>
          </a:p>
          <a:p>
            <a:endParaRPr lang="en-US" dirty="0">
              <a:latin typeface="Bitter" panose="02000000000000000000" pitchFamily="2" charset="0"/>
            </a:endParaRPr>
          </a:p>
          <a:p>
            <a:endParaRPr lang="en-US" dirty="0">
              <a:latin typeface="Bitter" panose="02000000000000000000" pitchFamily="2" charset="0"/>
            </a:endParaRPr>
          </a:p>
        </p:txBody>
      </p:sp>
      <p:grpSp>
        <p:nvGrpSpPr>
          <p:cNvPr id="6" name="Group 5">
            <a:extLst>
              <a:ext uri="{FF2B5EF4-FFF2-40B4-BE49-F238E27FC236}">
                <a16:creationId xmlns:a16="http://schemas.microsoft.com/office/drawing/2014/main" id="{811EE7E8-B623-443B-85C5-B991C9FA075E}"/>
              </a:ext>
            </a:extLst>
          </p:cNvPr>
          <p:cNvGrpSpPr/>
          <p:nvPr/>
        </p:nvGrpSpPr>
        <p:grpSpPr>
          <a:xfrm>
            <a:off x="0" y="215899"/>
            <a:ext cx="12192000" cy="1605644"/>
            <a:chOff x="0" y="595934"/>
            <a:chExt cx="12192000" cy="1605644"/>
          </a:xfrm>
        </p:grpSpPr>
        <p:sp>
          <p:nvSpPr>
            <p:cNvPr id="7" name="Rectangle 6">
              <a:extLst>
                <a:ext uri="{FF2B5EF4-FFF2-40B4-BE49-F238E27FC236}">
                  <a16:creationId xmlns:a16="http://schemas.microsoft.com/office/drawing/2014/main" id="{E791CC22-5097-4264-9FC8-035259F86E26}"/>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A13F5EE3-C0C3-44B7-B660-E3FF98B8064F}"/>
                </a:ext>
              </a:extLst>
            </p:cNvPr>
            <p:cNvSpPr/>
            <p:nvPr/>
          </p:nvSpPr>
          <p:spPr>
            <a:xfrm>
              <a:off x="598713" y="595934"/>
              <a:ext cx="1480458" cy="138248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2079171" y="699180"/>
            <a:ext cx="5257800" cy="1330326"/>
          </a:xfrm>
        </p:spPr>
        <p:txBody>
          <a:bodyPr/>
          <a:lstStyle/>
          <a:p>
            <a:r>
              <a:rPr lang="en-US" dirty="0">
                <a:solidFill>
                  <a:srgbClr val="555759"/>
                </a:solidFill>
                <a:latin typeface="Alfa Slab One" panose="00000500000000000000" pitchFamily="2" charset="0"/>
              </a:rPr>
              <a:t>What a View!</a:t>
            </a:r>
          </a:p>
        </p:txBody>
      </p:sp>
      <p:sp>
        <p:nvSpPr>
          <p:cNvPr id="10" name="TextBox 9">
            <a:extLst>
              <a:ext uri="{FF2B5EF4-FFF2-40B4-BE49-F238E27FC236}">
                <a16:creationId xmlns:a16="http://schemas.microsoft.com/office/drawing/2014/main" id="{FEAF7BBE-1E64-40AB-A446-787A136A8577}"/>
              </a:ext>
            </a:extLst>
          </p:cNvPr>
          <p:cNvSpPr txBox="1"/>
          <p:nvPr/>
        </p:nvSpPr>
        <p:spPr>
          <a:xfrm>
            <a:off x="595621" y="5341385"/>
            <a:ext cx="4435426" cy="1477328"/>
          </a:xfrm>
          <a:prstGeom prst="rect">
            <a:avLst/>
          </a:prstGeom>
          <a:noFill/>
        </p:spPr>
        <p:txBody>
          <a:bodyPr wrap="square" rtlCol="0">
            <a:spAutoFit/>
          </a:bodyPr>
          <a:lstStyle/>
          <a:p>
            <a:r>
              <a:rPr lang="en-US" dirty="0">
                <a:latin typeface="Bitter" panose="02000000000000000000" pitchFamily="2" charset="0"/>
              </a:rPr>
              <a:t>With views like these it’s not surprising that this site was chosen to </a:t>
            </a:r>
            <a:r>
              <a:rPr lang="en-US" dirty="0" err="1">
                <a:latin typeface="Bitter" panose="02000000000000000000" pitchFamily="2" charset="0"/>
              </a:rPr>
              <a:t>to</a:t>
            </a:r>
            <a:r>
              <a:rPr lang="en-US" dirty="0">
                <a:latin typeface="Bitter" panose="02000000000000000000" pitchFamily="2" charset="0"/>
              </a:rPr>
              <a:t> defend against the threat of naval attack.</a:t>
            </a:r>
          </a:p>
          <a:p>
            <a:endParaRPr lang="en-GB" dirty="0"/>
          </a:p>
        </p:txBody>
      </p:sp>
    </p:spTree>
    <p:extLst>
      <p:ext uri="{BB962C8B-B14F-4D97-AF65-F5344CB8AC3E}">
        <p14:creationId xmlns:p14="http://schemas.microsoft.com/office/powerpoint/2010/main" val="6959386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CE1BCE-82D4-4E69-B481-B6BC1F842698}"/>
              </a:ext>
            </a:extLst>
          </p:cNvPr>
          <p:cNvSpPr txBox="1"/>
          <p:nvPr/>
        </p:nvSpPr>
        <p:spPr>
          <a:xfrm>
            <a:off x="239486" y="1996848"/>
            <a:ext cx="2721429" cy="1754326"/>
          </a:xfrm>
          <a:prstGeom prst="rect">
            <a:avLst/>
          </a:prstGeom>
          <a:noFill/>
        </p:spPr>
        <p:txBody>
          <a:bodyPr wrap="square" rtlCol="0">
            <a:spAutoFit/>
          </a:bodyPr>
          <a:lstStyle/>
          <a:p>
            <a:pPr defTabSz="457200">
              <a:defRPr/>
            </a:pPr>
            <a:r>
              <a:rPr lang="en-GB" dirty="0">
                <a:latin typeface="Bitter" panose="02000000000000000000" pitchFamily="2" charset="0"/>
              </a:rPr>
              <a:t>Steps lead down through the cliff to the Caponier which was a defensive position that covered the beach and the line of the cliffs. </a:t>
            </a:r>
          </a:p>
        </p:txBody>
      </p:sp>
      <p:grpSp>
        <p:nvGrpSpPr>
          <p:cNvPr id="5" name="Group 4">
            <a:extLst>
              <a:ext uri="{FF2B5EF4-FFF2-40B4-BE49-F238E27FC236}">
                <a16:creationId xmlns:a16="http://schemas.microsoft.com/office/drawing/2014/main" id="{B79B46F5-C8CE-491E-9633-2C7B7CAC310D}"/>
              </a:ext>
            </a:extLst>
          </p:cNvPr>
          <p:cNvGrpSpPr/>
          <p:nvPr/>
        </p:nvGrpSpPr>
        <p:grpSpPr>
          <a:xfrm>
            <a:off x="0" y="183242"/>
            <a:ext cx="12192000" cy="1605644"/>
            <a:chOff x="0" y="595934"/>
            <a:chExt cx="12192000" cy="1605644"/>
          </a:xfrm>
        </p:grpSpPr>
        <p:sp>
          <p:nvSpPr>
            <p:cNvPr id="6" name="Rectangle 5">
              <a:extLst>
                <a:ext uri="{FF2B5EF4-FFF2-40B4-BE49-F238E27FC236}">
                  <a16:creationId xmlns:a16="http://schemas.microsoft.com/office/drawing/2014/main" id="{1680A133-E722-4FBD-B6E2-ED86AF156229}"/>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AE3A396-1076-4F25-AB03-BE7493D52AC6}"/>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1861457" y="666523"/>
            <a:ext cx="7162800" cy="1330325"/>
          </a:xfrm>
        </p:spPr>
        <p:txBody>
          <a:bodyPr>
            <a:normAutofit/>
          </a:bodyPr>
          <a:lstStyle/>
          <a:p>
            <a:r>
              <a:rPr lang="en-US" dirty="0">
                <a:solidFill>
                  <a:srgbClr val="555759"/>
                </a:solidFill>
                <a:latin typeface="Alfa Slab One" panose="00000500000000000000" pitchFamily="2" charset="0"/>
              </a:rPr>
              <a:t>Going Underground</a:t>
            </a:r>
          </a:p>
        </p:txBody>
      </p:sp>
      <p:sp>
        <p:nvSpPr>
          <p:cNvPr id="8" name="TextBox 7">
            <a:extLst>
              <a:ext uri="{FF2B5EF4-FFF2-40B4-BE49-F238E27FC236}">
                <a16:creationId xmlns:a16="http://schemas.microsoft.com/office/drawing/2014/main" id="{BA2653FA-C3D2-4FB7-8CBD-CCB3D557C3AE}"/>
              </a:ext>
            </a:extLst>
          </p:cNvPr>
          <p:cNvSpPr txBox="1"/>
          <p:nvPr/>
        </p:nvSpPr>
        <p:spPr>
          <a:xfrm>
            <a:off x="8803595" y="1901372"/>
            <a:ext cx="3053895" cy="1754326"/>
          </a:xfrm>
          <a:prstGeom prst="rect">
            <a:avLst/>
          </a:prstGeom>
          <a:noFill/>
        </p:spPr>
        <p:txBody>
          <a:bodyPr wrap="square" rtlCol="0">
            <a:spAutoFit/>
          </a:bodyPr>
          <a:lstStyle/>
          <a:p>
            <a:r>
              <a:rPr lang="en-GB" dirty="0">
                <a:latin typeface="Bitter" panose="02000000000000000000" pitchFamily="2" charset="0"/>
              </a:rPr>
              <a:t>You can also explore the old ammunition stores in the Eastern Magazine (that’s magazine in the military sense, not like a shiny newspaper…)</a:t>
            </a:r>
          </a:p>
        </p:txBody>
      </p:sp>
      <p:sp>
        <p:nvSpPr>
          <p:cNvPr id="11" name="Rectangle 10">
            <a:extLst>
              <a:ext uri="{FF2B5EF4-FFF2-40B4-BE49-F238E27FC236}">
                <a16:creationId xmlns:a16="http://schemas.microsoft.com/office/drawing/2014/main" id="{E4738CA0-FD4E-4694-9F33-FB7C29ED2590}"/>
              </a:ext>
            </a:extLst>
          </p:cNvPr>
          <p:cNvSpPr/>
          <p:nvPr/>
        </p:nvSpPr>
        <p:spPr>
          <a:xfrm>
            <a:off x="3043294" y="2204810"/>
            <a:ext cx="4799125" cy="3778703"/>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91CF9DFD-59AF-42E9-8898-1E058BA01395}"/>
              </a:ext>
            </a:extLst>
          </p:cNvPr>
          <p:cNvSpPr/>
          <p:nvPr/>
        </p:nvSpPr>
        <p:spPr>
          <a:xfrm>
            <a:off x="1436914" y="4028173"/>
            <a:ext cx="2155372" cy="256857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4CDABF9-95B9-4B36-9842-DF3363012493}"/>
              </a:ext>
            </a:extLst>
          </p:cNvPr>
          <p:cNvSpPr/>
          <p:nvPr/>
        </p:nvSpPr>
        <p:spPr>
          <a:xfrm>
            <a:off x="7124246" y="3768184"/>
            <a:ext cx="3630840" cy="2828559"/>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34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F56234-F43A-44F2-AC8F-0F6F450495B2}"/>
              </a:ext>
            </a:extLst>
          </p:cNvPr>
          <p:cNvSpPr/>
          <p:nvPr/>
        </p:nvSpPr>
        <p:spPr>
          <a:xfrm>
            <a:off x="0" y="1723280"/>
            <a:ext cx="12192000" cy="719609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0</a:t>
            </a:r>
          </a:p>
          <a:p>
            <a:pPr algn="ctr"/>
            <a:endParaRPr lang="en-GB" dirty="0"/>
          </a:p>
        </p:txBody>
      </p:sp>
      <p:grpSp>
        <p:nvGrpSpPr>
          <p:cNvPr id="2" name="Group 1">
            <a:extLst>
              <a:ext uri="{FF2B5EF4-FFF2-40B4-BE49-F238E27FC236}">
                <a16:creationId xmlns:a16="http://schemas.microsoft.com/office/drawing/2014/main" id="{AB5B913E-8330-4014-A434-A99672144F63}"/>
              </a:ext>
            </a:extLst>
          </p:cNvPr>
          <p:cNvGrpSpPr/>
          <p:nvPr/>
        </p:nvGrpSpPr>
        <p:grpSpPr>
          <a:xfrm>
            <a:off x="0" y="183242"/>
            <a:ext cx="12192000" cy="1605644"/>
            <a:chOff x="0" y="595934"/>
            <a:chExt cx="12192000" cy="1605644"/>
          </a:xfrm>
        </p:grpSpPr>
        <p:sp>
          <p:nvSpPr>
            <p:cNvPr id="3" name="Rectangle 2">
              <a:extLst>
                <a:ext uri="{FF2B5EF4-FFF2-40B4-BE49-F238E27FC236}">
                  <a16:creationId xmlns:a16="http://schemas.microsoft.com/office/drawing/2014/main" id="{85EA8585-1747-4966-BF0A-3C4517F4F4D5}"/>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406DE7FD-4DC2-4270-A31E-5AA446712ED2}"/>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B50D0E4B-80E7-4397-B3EF-99CB408D7887}"/>
              </a:ext>
            </a:extLst>
          </p:cNvPr>
          <p:cNvSpPr txBox="1"/>
          <p:nvPr/>
        </p:nvSpPr>
        <p:spPr>
          <a:xfrm>
            <a:off x="2547257" y="946965"/>
            <a:ext cx="4451860" cy="769441"/>
          </a:xfrm>
          <a:prstGeom prst="rect">
            <a:avLst/>
          </a:prstGeom>
          <a:noFill/>
        </p:spPr>
        <p:txBody>
          <a:bodyPr wrap="none" rtlCol="0">
            <a:spAutoFit/>
          </a:bodyPr>
          <a:lstStyle/>
          <a:p>
            <a:r>
              <a:rPr lang="en-GB" sz="4400" dirty="0">
                <a:solidFill>
                  <a:srgbClr val="555759"/>
                </a:solidFill>
                <a:latin typeface="Alfa Slab One" panose="00000500000000000000" pitchFamily="2" charset="0"/>
              </a:rPr>
              <a:t>See you soon!!</a:t>
            </a:r>
          </a:p>
        </p:txBody>
      </p:sp>
      <p:sp>
        <p:nvSpPr>
          <p:cNvPr id="5" name="Rectangle 4">
            <a:extLst>
              <a:ext uri="{FF2B5EF4-FFF2-40B4-BE49-F238E27FC236}">
                <a16:creationId xmlns:a16="http://schemas.microsoft.com/office/drawing/2014/main" id="{25B6C38B-4ED8-49B3-9367-16D56150D8AC}"/>
              </a:ext>
            </a:extLst>
          </p:cNvPr>
          <p:cNvSpPr/>
          <p:nvPr/>
        </p:nvSpPr>
        <p:spPr>
          <a:xfrm>
            <a:off x="745434" y="1638208"/>
            <a:ext cx="10701131" cy="267362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solidFill>
                  <a:schemeClr val="tx1"/>
                </a:solidFill>
                <a:latin typeface="Bitter" panose="02000000000000000000" pitchFamily="2" charset="0"/>
              </a:rPr>
              <a:t>So that’s what you can expect at Newhaven Fort.</a:t>
            </a:r>
          </a:p>
          <a:p>
            <a:pPr algn="ctr"/>
            <a:endParaRPr lang="en-GB" sz="2800" dirty="0">
              <a:solidFill>
                <a:schemeClr val="tx1"/>
              </a:solidFill>
              <a:latin typeface="Bitter" panose="02000000000000000000" pitchFamily="2" charset="0"/>
            </a:endParaRPr>
          </a:p>
          <a:p>
            <a:pPr algn="ctr"/>
            <a:r>
              <a:rPr lang="en-GB" sz="2800" dirty="0">
                <a:solidFill>
                  <a:schemeClr val="tx1"/>
                </a:solidFill>
                <a:latin typeface="Bitter" panose="02000000000000000000" pitchFamily="2" charset="0"/>
              </a:rPr>
              <a:t>We can’t wait to meet you!</a:t>
            </a:r>
          </a:p>
          <a:p>
            <a:pPr algn="ctr"/>
            <a:endParaRPr lang="en-GB" dirty="0"/>
          </a:p>
          <a:p>
            <a:pPr algn="ctr"/>
            <a:endParaRPr lang="en-GB" dirty="0"/>
          </a:p>
        </p:txBody>
      </p:sp>
    </p:spTree>
    <p:extLst>
      <p:ext uri="{BB962C8B-B14F-4D97-AF65-F5344CB8AC3E}">
        <p14:creationId xmlns:p14="http://schemas.microsoft.com/office/powerpoint/2010/main" val="4194411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958D87A-E5B4-4FD0-934A-72825C1DDBE9}"/>
              </a:ext>
            </a:extLst>
          </p:cNvPr>
          <p:cNvSpPr/>
          <p:nvPr/>
        </p:nvSpPr>
        <p:spPr>
          <a:xfrm>
            <a:off x="5069761" y="4430968"/>
            <a:ext cx="3348682" cy="2120258"/>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94C96FDC-EC07-4E09-8B7F-C60B3644BF41}"/>
              </a:ext>
            </a:extLst>
          </p:cNvPr>
          <p:cNvGrpSpPr/>
          <p:nvPr/>
        </p:nvGrpSpPr>
        <p:grpSpPr>
          <a:xfrm>
            <a:off x="0" y="215899"/>
            <a:ext cx="12192000" cy="1605644"/>
            <a:chOff x="0" y="595934"/>
            <a:chExt cx="12192000" cy="1605644"/>
          </a:xfrm>
        </p:grpSpPr>
        <p:sp>
          <p:nvSpPr>
            <p:cNvPr id="8" name="Rectangle 7">
              <a:extLst>
                <a:ext uri="{FF2B5EF4-FFF2-40B4-BE49-F238E27FC236}">
                  <a16:creationId xmlns:a16="http://schemas.microsoft.com/office/drawing/2014/main" id="{AD2FA945-4C24-4012-9D87-AF9E5A60E4EA}"/>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0D38FB3D-D84E-40EB-8AC1-D7804FF96706}"/>
                </a:ext>
              </a:extLst>
            </p:cNvPr>
            <p:cNvSpPr/>
            <p:nvPr/>
          </p:nvSpPr>
          <p:spPr>
            <a:xfrm>
              <a:off x="598713" y="595934"/>
              <a:ext cx="1480458" cy="138248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 name="Title 4"/>
          <p:cNvSpPr>
            <a:spLocks noGrp="1"/>
          </p:cNvSpPr>
          <p:nvPr>
            <p:ph type="title" idx="4294967295"/>
          </p:nvPr>
        </p:nvSpPr>
        <p:spPr>
          <a:xfrm>
            <a:off x="1284514" y="1130299"/>
            <a:ext cx="7249886" cy="579665"/>
          </a:xfrm>
        </p:spPr>
        <p:txBody>
          <a:bodyPr>
            <a:normAutofit fontScale="90000"/>
          </a:bodyPr>
          <a:lstStyle/>
          <a:p>
            <a:r>
              <a:rPr lang="en-US" dirty="0">
                <a:solidFill>
                  <a:srgbClr val="555759"/>
                </a:solidFill>
                <a:latin typeface="Alfa Slab One" panose="00000500000000000000" pitchFamily="2" charset="0"/>
              </a:rPr>
              <a:t>A Grand Entrance</a:t>
            </a:r>
          </a:p>
        </p:txBody>
      </p:sp>
      <p:sp>
        <p:nvSpPr>
          <p:cNvPr id="2" name="TextBox 1">
            <a:extLst>
              <a:ext uri="{FF2B5EF4-FFF2-40B4-BE49-F238E27FC236}">
                <a16:creationId xmlns:a16="http://schemas.microsoft.com/office/drawing/2014/main" id="{F4501C20-3D72-4095-964B-86F3F276647E}"/>
              </a:ext>
            </a:extLst>
          </p:cNvPr>
          <p:cNvSpPr txBox="1"/>
          <p:nvPr/>
        </p:nvSpPr>
        <p:spPr>
          <a:xfrm>
            <a:off x="299357" y="2176590"/>
            <a:ext cx="3559628" cy="1477328"/>
          </a:xfrm>
          <a:prstGeom prst="rect">
            <a:avLst/>
          </a:prstGeom>
          <a:noFill/>
        </p:spPr>
        <p:txBody>
          <a:bodyPr wrap="square" rtlCol="0">
            <a:spAutoFit/>
          </a:bodyPr>
          <a:lstStyle/>
          <a:p>
            <a:pPr defTabSz="457200">
              <a:defRPr/>
            </a:pPr>
            <a:r>
              <a:rPr lang="en-US" dirty="0">
                <a:latin typeface="Bitter" panose="02000000000000000000" pitchFamily="2" charset="0"/>
              </a:rPr>
              <a:t>When you arrive at the Fort you will walk through the tunnel entrance onto the Parade Ground. </a:t>
            </a:r>
          </a:p>
          <a:p>
            <a:pPr defTabSz="457200">
              <a:defRPr/>
            </a:pPr>
            <a:endParaRPr lang="en-US" dirty="0"/>
          </a:p>
        </p:txBody>
      </p:sp>
      <p:sp>
        <p:nvSpPr>
          <p:cNvPr id="4" name="TextBox 3">
            <a:extLst>
              <a:ext uri="{FF2B5EF4-FFF2-40B4-BE49-F238E27FC236}">
                <a16:creationId xmlns:a16="http://schemas.microsoft.com/office/drawing/2014/main" id="{F335D404-3F83-4A41-8B4A-AE8052B8EF0B}"/>
              </a:ext>
            </a:extLst>
          </p:cNvPr>
          <p:cNvSpPr txBox="1"/>
          <p:nvPr/>
        </p:nvSpPr>
        <p:spPr>
          <a:xfrm>
            <a:off x="8835386" y="5143324"/>
            <a:ext cx="2968602" cy="1754326"/>
          </a:xfrm>
          <a:prstGeom prst="rect">
            <a:avLst/>
          </a:prstGeom>
          <a:noFill/>
        </p:spPr>
        <p:txBody>
          <a:bodyPr wrap="square" rtlCol="0">
            <a:spAutoFit/>
          </a:bodyPr>
          <a:lstStyle/>
          <a:p>
            <a:r>
              <a:rPr lang="en-US" dirty="0">
                <a:latin typeface="Bitter" panose="02000000000000000000" pitchFamily="2" charset="0"/>
              </a:rPr>
              <a:t>You will then go to the Activity Centre or Romney Hut - depending on how many of you there are!</a:t>
            </a:r>
          </a:p>
          <a:p>
            <a:endParaRPr lang="en-GB" dirty="0"/>
          </a:p>
        </p:txBody>
      </p:sp>
      <p:sp>
        <p:nvSpPr>
          <p:cNvPr id="3" name="Rectangle 2">
            <a:extLst>
              <a:ext uri="{FF2B5EF4-FFF2-40B4-BE49-F238E27FC236}">
                <a16:creationId xmlns:a16="http://schemas.microsoft.com/office/drawing/2014/main" id="{A16A8D98-3C48-4B9E-BDE4-1E5EC31C070A}"/>
              </a:ext>
            </a:extLst>
          </p:cNvPr>
          <p:cNvSpPr/>
          <p:nvPr/>
        </p:nvSpPr>
        <p:spPr>
          <a:xfrm>
            <a:off x="887066" y="3484017"/>
            <a:ext cx="2384209" cy="307119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7A2FA58-E3FE-4965-9450-FD652D7C626A}"/>
              </a:ext>
            </a:extLst>
          </p:cNvPr>
          <p:cNvSpPr/>
          <p:nvPr/>
        </p:nvSpPr>
        <p:spPr>
          <a:xfrm>
            <a:off x="2889564" y="3187238"/>
            <a:ext cx="3559627" cy="2120258"/>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9EB514B-99EA-4653-91C6-618F4F8C1C70}"/>
              </a:ext>
            </a:extLst>
          </p:cNvPr>
          <p:cNvSpPr/>
          <p:nvPr/>
        </p:nvSpPr>
        <p:spPr>
          <a:xfrm>
            <a:off x="8247677" y="2228427"/>
            <a:ext cx="2971823" cy="2850982"/>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864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6C9270-7B55-4AC3-BE07-739F12022375}"/>
              </a:ext>
            </a:extLst>
          </p:cNvPr>
          <p:cNvSpPr/>
          <p:nvPr/>
        </p:nvSpPr>
        <p:spPr>
          <a:xfrm>
            <a:off x="3305143" y="1231293"/>
            <a:ext cx="5581713" cy="513355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 name="Group 11">
            <a:extLst>
              <a:ext uri="{FF2B5EF4-FFF2-40B4-BE49-F238E27FC236}">
                <a16:creationId xmlns:a16="http://schemas.microsoft.com/office/drawing/2014/main" id="{B86A5135-AEA5-4EEA-88C6-6621240CEBC4}"/>
              </a:ext>
            </a:extLst>
          </p:cNvPr>
          <p:cNvGrpSpPr/>
          <p:nvPr/>
        </p:nvGrpSpPr>
        <p:grpSpPr>
          <a:xfrm>
            <a:off x="0" y="215899"/>
            <a:ext cx="12192000" cy="1605644"/>
            <a:chOff x="0" y="595934"/>
            <a:chExt cx="12192000" cy="1605644"/>
          </a:xfrm>
        </p:grpSpPr>
        <p:sp>
          <p:nvSpPr>
            <p:cNvPr id="13" name="Rectangle 12">
              <a:extLst>
                <a:ext uri="{FF2B5EF4-FFF2-40B4-BE49-F238E27FC236}">
                  <a16:creationId xmlns:a16="http://schemas.microsoft.com/office/drawing/2014/main" id="{D5EC1E61-36C0-45A2-A313-FD890F4F2F71}"/>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6FF1584F-5F78-48F1-A330-9F68589D2E59}"/>
                </a:ext>
              </a:extLst>
            </p:cNvPr>
            <p:cNvSpPr/>
            <p:nvPr/>
          </p:nvSpPr>
          <p:spPr>
            <a:xfrm>
              <a:off x="598713" y="595934"/>
              <a:ext cx="1480458" cy="138248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2313124" y="699179"/>
            <a:ext cx="6062390" cy="1330325"/>
          </a:xfrm>
        </p:spPr>
        <p:txBody>
          <a:bodyPr/>
          <a:lstStyle/>
          <a:p>
            <a:r>
              <a:rPr lang="en-US" dirty="0">
                <a:solidFill>
                  <a:srgbClr val="555759"/>
                </a:solidFill>
                <a:latin typeface="Alfa Slab One" panose="00000500000000000000" pitchFamily="2" charset="0"/>
              </a:rPr>
              <a:t>What will you see?</a:t>
            </a:r>
          </a:p>
        </p:txBody>
      </p:sp>
      <p:sp>
        <p:nvSpPr>
          <p:cNvPr id="6" name="TextBox 5">
            <a:extLst>
              <a:ext uri="{FF2B5EF4-FFF2-40B4-BE49-F238E27FC236}">
                <a16:creationId xmlns:a16="http://schemas.microsoft.com/office/drawing/2014/main" id="{7144F03A-2FBA-4013-8880-ADC05F451897}"/>
              </a:ext>
            </a:extLst>
          </p:cNvPr>
          <p:cNvSpPr txBox="1"/>
          <p:nvPr/>
        </p:nvSpPr>
        <p:spPr>
          <a:xfrm>
            <a:off x="9331825" y="2366912"/>
            <a:ext cx="2296958" cy="2308324"/>
          </a:xfrm>
          <a:prstGeom prst="rect">
            <a:avLst/>
          </a:prstGeom>
          <a:solidFill>
            <a:srgbClr val="97CA3D"/>
          </a:solidFill>
          <a:effectLst>
            <a:outerShdw blurRad="50800" dist="38100" dir="2700000" algn="tl" rotWithShape="0">
              <a:prstClr val="black">
                <a:alpha val="40000"/>
              </a:prstClr>
            </a:outerShdw>
          </a:effectLst>
        </p:spPr>
        <p:txBody>
          <a:bodyPr wrap="square" rtlCol="0">
            <a:spAutoFit/>
          </a:bodyPr>
          <a:lstStyle/>
          <a:p>
            <a:pPr algn="ctr"/>
            <a:endParaRPr lang="en-GB" dirty="0"/>
          </a:p>
          <a:p>
            <a:pPr algn="ctr"/>
            <a:r>
              <a:rPr lang="en-GB" dirty="0"/>
              <a:t>You can explore the </a:t>
            </a:r>
            <a:r>
              <a:rPr lang="en-GB" b="1" dirty="0"/>
              <a:t>ramparts</a:t>
            </a:r>
            <a:r>
              <a:rPr lang="en-GB" dirty="0"/>
              <a:t> to enjoy the views of Seaford Bay and the South Downs – and see our big 6-Inch gun!</a:t>
            </a:r>
          </a:p>
          <a:p>
            <a:endParaRPr lang="en-GB" dirty="0"/>
          </a:p>
        </p:txBody>
      </p:sp>
      <p:sp>
        <p:nvSpPr>
          <p:cNvPr id="7" name="TextBox 6">
            <a:extLst>
              <a:ext uri="{FF2B5EF4-FFF2-40B4-BE49-F238E27FC236}">
                <a16:creationId xmlns:a16="http://schemas.microsoft.com/office/drawing/2014/main" id="{0E59A3C3-4CFB-4DA6-9E14-BED609A40907}"/>
              </a:ext>
            </a:extLst>
          </p:cNvPr>
          <p:cNvSpPr txBox="1"/>
          <p:nvPr/>
        </p:nvSpPr>
        <p:spPr>
          <a:xfrm>
            <a:off x="450713" y="2366912"/>
            <a:ext cx="2123668" cy="2308324"/>
          </a:xfrm>
          <a:prstGeom prst="rect">
            <a:avLst/>
          </a:prstGeom>
          <a:solidFill>
            <a:srgbClr val="97CA3D"/>
          </a:solidFill>
          <a:effectLst>
            <a:outerShdw blurRad="50800" dist="38100" dir="2700000" algn="tl" rotWithShape="0">
              <a:prstClr val="black">
                <a:alpha val="40000"/>
              </a:prstClr>
            </a:outerShdw>
          </a:effectLst>
        </p:spPr>
        <p:txBody>
          <a:bodyPr wrap="square" rtlCol="0">
            <a:spAutoFit/>
          </a:bodyPr>
          <a:lstStyle/>
          <a:p>
            <a:endParaRPr lang="en-GB" dirty="0"/>
          </a:p>
          <a:p>
            <a:pPr algn="ctr"/>
            <a:r>
              <a:rPr lang="en-GB" dirty="0"/>
              <a:t>The </a:t>
            </a:r>
            <a:r>
              <a:rPr lang="en-GB" b="1" dirty="0"/>
              <a:t>Tea Room</a:t>
            </a:r>
            <a:r>
              <a:rPr lang="en-GB" dirty="0"/>
              <a:t>, </a:t>
            </a:r>
            <a:r>
              <a:rPr lang="en-GB" b="1" dirty="0"/>
              <a:t>Shop</a:t>
            </a:r>
            <a:r>
              <a:rPr lang="en-GB" dirty="0"/>
              <a:t>, and </a:t>
            </a:r>
            <a:r>
              <a:rPr lang="en-GB" b="1" dirty="0"/>
              <a:t>Children’s Play Area </a:t>
            </a:r>
            <a:r>
              <a:rPr lang="en-GB" dirty="0"/>
              <a:t>are all located in and around the Parade Ground. </a:t>
            </a:r>
          </a:p>
          <a:p>
            <a:endParaRPr lang="en-GB" dirty="0"/>
          </a:p>
        </p:txBody>
      </p:sp>
      <p:sp>
        <p:nvSpPr>
          <p:cNvPr id="4" name="TextBox 3">
            <a:extLst>
              <a:ext uri="{FF2B5EF4-FFF2-40B4-BE49-F238E27FC236}">
                <a16:creationId xmlns:a16="http://schemas.microsoft.com/office/drawing/2014/main" id="{40A91C62-BB61-4783-B0EB-1951C40C735C}"/>
              </a:ext>
            </a:extLst>
          </p:cNvPr>
          <p:cNvSpPr txBox="1"/>
          <p:nvPr/>
        </p:nvSpPr>
        <p:spPr>
          <a:xfrm>
            <a:off x="2037827" y="5548565"/>
            <a:ext cx="8116344" cy="923330"/>
          </a:xfrm>
          <a:prstGeom prst="rect">
            <a:avLst/>
          </a:prstGeom>
          <a:solidFill>
            <a:srgbClr val="97CA3D"/>
          </a:solidFill>
          <a:effectLst>
            <a:outerShdw blurRad="50800" dist="38100" dir="2700000" algn="tl" rotWithShape="0">
              <a:prstClr val="black">
                <a:alpha val="40000"/>
              </a:prstClr>
            </a:outerShdw>
          </a:effectLst>
        </p:spPr>
        <p:txBody>
          <a:bodyPr wrap="square" rtlCol="0">
            <a:spAutoFit/>
          </a:bodyPr>
          <a:lstStyle/>
          <a:p>
            <a:pPr algn="ctr"/>
            <a:r>
              <a:rPr lang="en-GB" b="1" dirty="0"/>
              <a:t>Exhibitions</a:t>
            </a:r>
          </a:p>
          <a:p>
            <a:pPr algn="ctr"/>
            <a:r>
              <a:rPr lang="en-GB" dirty="0"/>
              <a:t>These are housed in the rooms that run around the edge of the Parade Ground and in the Grand Magazine – the Fort’s original gunpowder store.</a:t>
            </a:r>
          </a:p>
        </p:txBody>
      </p:sp>
    </p:spTree>
    <p:extLst>
      <p:ext uri="{BB962C8B-B14F-4D97-AF65-F5344CB8AC3E}">
        <p14:creationId xmlns:p14="http://schemas.microsoft.com/office/powerpoint/2010/main" val="165832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CF5B11-E9BD-4EB7-B170-4E20B2B61487}"/>
              </a:ext>
            </a:extLst>
          </p:cNvPr>
          <p:cNvSpPr txBox="1"/>
          <p:nvPr/>
        </p:nvSpPr>
        <p:spPr>
          <a:xfrm>
            <a:off x="163286" y="2081667"/>
            <a:ext cx="3788228" cy="3970318"/>
          </a:xfrm>
          <a:prstGeom prst="rect">
            <a:avLst/>
          </a:prstGeom>
          <a:noFill/>
        </p:spPr>
        <p:txBody>
          <a:bodyPr wrap="square" rtlCol="0">
            <a:spAutoFit/>
          </a:bodyPr>
          <a:lstStyle/>
          <a:p>
            <a:r>
              <a:rPr lang="en-US" b="1" dirty="0">
                <a:latin typeface="Bitter" panose="02000000000000000000" pitchFamily="2" charset="0"/>
                <a:cs typeface="Arial" panose="020B0604020202020204" pitchFamily="34" charset="0"/>
              </a:rPr>
              <a:t>A casemate is a vaulted chamber (a room with an arched ceiling) used for accommodation or storage.</a:t>
            </a:r>
            <a:endParaRPr lang="en-US" dirty="0">
              <a:latin typeface="Bitter" panose="02000000000000000000" pitchFamily="2" charset="0"/>
              <a:cs typeface="Arial" panose="020B0604020202020204" pitchFamily="34" charset="0"/>
            </a:endParaRPr>
          </a:p>
          <a:p>
            <a:endParaRPr lang="en-US" dirty="0">
              <a:latin typeface="Bitter" panose="02000000000000000000" pitchFamily="2" charset="0"/>
              <a:cs typeface="Arial" panose="020B0604020202020204" pitchFamily="34" charset="0"/>
            </a:endParaRPr>
          </a:p>
          <a:p>
            <a:r>
              <a:rPr lang="en-US" dirty="0">
                <a:latin typeface="Bitter" panose="02000000000000000000" pitchFamily="2" charset="0"/>
                <a:cs typeface="Arial" panose="020B0604020202020204" pitchFamily="34" charset="0"/>
              </a:rPr>
              <a:t>The casemates at the fort run along two sides of the Parade Ground and were originally used as barrack rooms and stores for the soldiers stationed here.  Now they contain exhibitions as well as the Shop and Activity Centre (education room). </a:t>
            </a:r>
            <a:endParaRPr lang="en-US" b="1" dirty="0">
              <a:latin typeface="Bitter" panose="02000000000000000000" pitchFamily="2" charset="0"/>
              <a:cs typeface="Arial" panose="020B0604020202020204" pitchFamily="34" charset="0"/>
            </a:endParaRPr>
          </a:p>
        </p:txBody>
      </p:sp>
      <p:sp>
        <p:nvSpPr>
          <p:cNvPr id="4" name="Rectangle 3">
            <a:extLst>
              <a:ext uri="{FF2B5EF4-FFF2-40B4-BE49-F238E27FC236}">
                <a16:creationId xmlns:a16="http://schemas.microsoft.com/office/drawing/2014/main" id="{01905B57-B3F6-44AC-A9F9-89E7D7FEFEB0}"/>
              </a:ext>
            </a:extLst>
          </p:cNvPr>
          <p:cNvSpPr/>
          <p:nvPr/>
        </p:nvSpPr>
        <p:spPr>
          <a:xfrm>
            <a:off x="4093027" y="1244328"/>
            <a:ext cx="5399315" cy="409726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C52310D0-C931-4D95-AA77-364985FC9023}"/>
              </a:ext>
            </a:extLst>
          </p:cNvPr>
          <p:cNvSpPr/>
          <p:nvPr/>
        </p:nvSpPr>
        <p:spPr>
          <a:xfrm>
            <a:off x="7249885" y="3292960"/>
            <a:ext cx="4484914" cy="3139321"/>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BFF011E2-1462-40CE-9965-06FD89B4DA03}"/>
              </a:ext>
            </a:extLst>
          </p:cNvPr>
          <p:cNvGrpSpPr/>
          <p:nvPr/>
        </p:nvGrpSpPr>
        <p:grpSpPr>
          <a:xfrm>
            <a:off x="0" y="215899"/>
            <a:ext cx="12192000" cy="1605644"/>
            <a:chOff x="0" y="595934"/>
            <a:chExt cx="12192000" cy="1605644"/>
          </a:xfrm>
        </p:grpSpPr>
        <p:sp>
          <p:nvSpPr>
            <p:cNvPr id="9" name="Rectangle 8">
              <a:extLst>
                <a:ext uri="{FF2B5EF4-FFF2-40B4-BE49-F238E27FC236}">
                  <a16:creationId xmlns:a16="http://schemas.microsoft.com/office/drawing/2014/main" id="{30B2FC41-20C4-4138-894F-5F5D4992D866}"/>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E5C7501C-1100-40AA-A84F-7725BFDD3047}"/>
                </a:ext>
              </a:extLst>
            </p:cNvPr>
            <p:cNvSpPr/>
            <p:nvPr/>
          </p:nvSpPr>
          <p:spPr>
            <a:xfrm>
              <a:off x="598713" y="595934"/>
              <a:ext cx="1480458" cy="138248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1467852" y="702621"/>
            <a:ext cx="8242679" cy="1330325"/>
          </a:xfrm>
        </p:spPr>
        <p:txBody>
          <a:bodyPr>
            <a:normAutofit/>
          </a:bodyPr>
          <a:lstStyle/>
          <a:p>
            <a:r>
              <a:rPr lang="en-US" dirty="0">
                <a:solidFill>
                  <a:srgbClr val="555759"/>
                </a:solidFill>
                <a:latin typeface="Alfa Slab One" panose="00000500000000000000" pitchFamily="2" charset="0"/>
              </a:rPr>
              <a:t>What is a Casemate?</a:t>
            </a:r>
          </a:p>
        </p:txBody>
      </p:sp>
    </p:spTree>
    <p:extLst>
      <p:ext uri="{BB962C8B-B14F-4D97-AF65-F5344CB8AC3E}">
        <p14:creationId xmlns:p14="http://schemas.microsoft.com/office/powerpoint/2010/main" val="89485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85E299-614F-40EB-95A9-7FC746D5AC02}"/>
              </a:ext>
            </a:extLst>
          </p:cNvPr>
          <p:cNvGrpSpPr/>
          <p:nvPr/>
        </p:nvGrpSpPr>
        <p:grpSpPr>
          <a:xfrm>
            <a:off x="0" y="215899"/>
            <a:ext cx="12192000" cy="1605644"/>
            <a:chOff x="0" y="595934"/>
            <a:chExt cx="12192000" cy="1605644"/>
          </a:xfrm>
        </p:grpSpPr>
        <p:sp>
          <p:nvSpPr>
            <p:cNvPr id="6" name="Rectangle 5">
              <a:extLst>
                <a:ext uri="{FF2B5EF4-FFF2-40B4-BE49-F238E27FC236}">
                  <a16:creationId xmlns:a16="http://schemas.microsoft.com/office/drawing/2014/main" id="{203F1C24-14AC-4515-AB16-C203EA67A0AF}"/>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0695F92D-4EBD-4603-967D-C88C4752B153}"/>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1426029" y="699180"/>
            <a:ext cx="6498771" cy="1330325"/>
          </a:xfrm>
        </p:spPr>
        <p:txBody>
          <a:bodyPr/>
          <a:lstStyle/>
          <a:p>
            <a:r>
              <a:rPr lang="en-US" dirty="0">
                <a:solidFill>
                  <a:srgbClr val="555759"/>
                </a:solidFill>
                <a:latin typeface="Alfa Slab One" panose="00000500000000000000" pitchFamily="2" charset="0"/>
              </a:rPr>
              <a:t>The Exhibitions</a:t>
            </a:r>
          </a:p>
        </p:txBody>
      </p:sp>
      <p:sp>
        <p:nvSpPr>
          <p:cNvPr id="3" name="TextBox 2">
            <a:extLst>
              <a:ext uri="{FF2B5EF4-FFF2-40B4-BE49-F238E27FC236}">
                <a16:creationId xmlns:a16="http://schemas.microsoft.com/office/drawing/2014/main" id="{5BCF9577-5D4E-4F6E-84C1-97F693E05CD8}"/>
              </a:ext>
            </a:extLst>
          </p:cNvPr>
          <p:cNvSpPr txBox="1"/>
          <p:nvPr/>
        </p:nvSpPr>
        <p:spPr>
          <a:xfrm>
            <a:off x="3818990" y="2039444"/>
            <a:ext cx="4447053" cy="1200329"/>
          </a:xfrm>
          <a:prstGeom prst="rect">
            <a:avLst/>
          </a:prstGeom>
          <a:noFill/>
        </p:spPr>
        <p:txBody>
          <a:bodyPr wrap="square" rtlCol="0">
            <a:spAutoFit/>
          </a:bodyPr>
          <a:lstStyle/>
          <a:p>
            <a:r>
              <a:rPr lang="en-GB" dirty="0">
                <a:latin typeface="Bitter" panose="02000000000000000000" pitchFamily="2" charset="0"/>
              </a:rPr>
              <a:t>The exhibitions at the Fort will tell you about the history of the fort, the site it sits on and life in Britain during two World Wars – there’s lots to look out for!</a:t>
            </a:r>
          </a:p>
        </p:txBody>
      </p:sp>
      <p:sp>
        <p:nvSpPr>
          <p:cNvPr id="4" name="Rectangle 3">
            <a:extLst>
              <a:ext uri="{FF2B5EF4-FFF2-40B4-BE49-F238E27FC236}">
                <a16:creationId xmlns:a16="http://schemas.microsoft.com/office/drawing/2014/main" id="{241BE61D-7DCF-4162-BD51-3C2EF056CF69}"/>
              </a:ext>
            </a:extLst>
          </p:cNvPr>
          <p:cNvSpPr/>
          <p:nvPr/>
        </p:nvSpPr>
        <p:spPr>
          <a:xfrm>
            <a:off x="598714" y="4303643"/>
            <a:ext cx="2985999" cy="2263816"/>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8B8B70A-FA08-4744-A05B-61FB9E1B4E0D}"/>
              </a:ext>
            </a:extLst>
          </p:cNvPr>
          <p:cNvSpPr/>
          <p:nvPr/>
        </p:nvSpPr>
        <p:spPr>
          <a:xfrm>
            <a:off x="604867" y="2039444"/>
            <a:ext cx="2637182" cy="1856694"/>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3AA7144-DB13-4960-BBA4-4B9535FB28D1}"/>
              </a:ext>
            </a:extLst>
          </p:cNvPr>
          <p:cNvSpPr/>
          <p:nvPr/>
        </p:nvSpPr>
        <p:spPr>
          <a:xfrm>
            <a:off x="8607286" y="2029505"/>
            <a:ext cx="2961861" cy="1856695"/>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9F649F1-3B50-43C3-9812-BFF235E9DF91}"/>
              </a:ext>
            </a:extLst>
          </p:cNvPr>
          <p:cNvSpPr/>
          <p:nvPr/>
        </p:nvSpPr>
        <p:spPr>
          <a:xfrm>
            <a:off x="4165677" y="3677667"/>
            <a:ext cx="3753677" cy="2481153"/>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B5A6DF2-7A33-4A4C-9A4D-A614CADC82FA}"/>
              </a:ext>
            </a:extLst>
          </p:cNvPr>
          <p:cNvSpPr/>
          <p:nvPr/>
        </p:nvSpPr>
        <p:spPr>
          <a:xfrm>
            <a:off x="8595216" y="4303643"/>
            <a:ext cx="2985999" cy="2263816"/>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2471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98088E-989E-4F5F-9D46-B3ED134C8322}"/>
              </a:ext>
            </a:extLst>
          </p:cNvPr>
          <p:cNvSpPr txBox="1"/>
          <p:nvPr/>
        </p:nvSpPr>
        <p:spPr>
          <a:xfrm>
            <a:off x="249135" y="1931533"/>
            <a:ext cx="3737511" cy="5078313"/>
          </a:xfrm>
          <a:prstGeom prst="rect">
            <a:avLst/>
          </a:prstGeom>
          <a:noFill/>
        </p:spPr>
        <p:txBody>
          <a:bodyPr wrap="square" rtlCol="0">
            <a:spAutoFit/>
          </a:bodyPr>
          <a:lstStyle/>
          <a:p>
            <a:r>
              <a:rPr lang="en-US" dirty="0">
                <a:latin typeface="Bitter" panose="02000000000000000000" pitchFamily="2" charset="0"/>
              </a:rPr>
              <a:t>The Second World War had a massive impact on everyday life in Britain.</a:t>
            </a:r>
          </a:p>
          <a:p>
            <a:endParaRPr lang="en-US" dirty="0">
              <a:latin typeface="Bitter" panose="02000000000000000000" pitchFamily="2" charset="0"/>
            </a:endParaRPr>
          </a:p>
          <a:p>
            <a:r>
              <a:rPr lang="en-US" dirty="0">
                <a:latin typeface="Bitter" panose="02000000000000000000" pitchFamily="2" charset="0"/>
              </a:rPr>
              <a:t>In the Home Front exhibition, you will learn about:</a:t>
            </a:r>
          </a:p>
          <a:p>
            <a:endParaRPr lang="en-US" dirty="0">
              <a:latin typeface="Bitter" panose="02000000000000000000" pitchFamily="2" charset="0"/>
            </a:endParaRPr>
          </a:p>
          <a:p>
            <a:pPr marL="285750" indent="-285750">
              <a:buFont typeface="Arial" panose="020B0604020202020204" pitchFamily="34" charset="0"/>
              <a:buChar char="•"/>
            </a:pPr>
            <a:r>
              <a:rPr lang="en-US" dirty="0">
                <a:latin typeface="Bitter" panose="02000000000000000000" pitchFamily="2" charset="0"/>
              </a:rPr>
              <a:t>The impact of the war on Newhaven</a:t>
            </a:r>
          </a:p>
          <a:p>
            <a:pPr marL="285750" indent="-285750">
              <a:buFont typeface="Arial" panose="020B0604020202020204" pitchFamily="34" charset="0"/>
              <a:buChar char="•"/>
            </a:pPr>
            <a:r>
              <a:rPr lang="en-US" dirty="0">
                <a:latin typeface="Bitter" panose="02000000000000000000" pitchFamily="2" charset="0"/>
              </a:rPr>
              <a:t>The important role that women played in the war effort</a:t>
            </a:r>
          </a:p>
          <a:p>
            <a:pPr marL="285750" indent="-285750">
              <a:buFont typeface="Arial" panose="020B0604020202020204" pitchFamily="34" charset="0"/>
              <a:buChar char="•"/>
            </a:pPr>
            <a:r>
              <a:rPr lang="en-US" dirty="0">
                <a:latin typeface="Bitter" panose="02000000000000000000" pitchFamily="2" charset="0"/>
              </a:rPr>
              <a:t>Rationing</a:t>
            </a:r>
          </a:p>
          <a:p>
            <a:pPr marL="285750" indent="-285750">
              <a:buFont typeface="Arial" panose="020B0604020202020204" pitchFamily="34" charset="0"/>
              <a:buChar char="•"/>
            </a:pPr>
            <a:r>
              <a:rPr lang="en-US" dirty="0">
                <a:latin typeface="Bitter" panose="02000000000000000000" pitchFamily="2" charset="0"/>
              </a:rPr>
              <a:t>The Home Guard</a:t>
            </a:r>
          </a:p>
          <a:p>
            <a:pPr marL="285750" indent="-285750">
              <a:buFont typeface="Arial" panose="020B0604020202020204" pitchFamily="34" charset="0"/>
              <a:buChar char="•"/>
            </a:pPr>
            <a:r>
              <a:rPr lang="en-US" dirty="0">
                <a:latin typeface="Bitter" panose="02000000000000000000" pitchFamily="2" charset="0"/>
              </a:rPr>
              <a:t>Air raids</a:t>
            </a:r>
          </a:p>
          <a:p>
            <a:pPr marL="285750" indent="-285750">
              <a:buFont typeface="Arial" panose="020B0604020202020204" pitchFamily="34" charset="0"/>
              <a:buChar char="•"/>
            </a:pPr>
            <a:r>
              <a:rPr lang="en-US" dirty="0">
                <a:latin typeface="Bitter" panose="02000000000000000000" pitchFamily="2" charset="0"/>
              </a:rPr>
              <a:t>The aftermath of war</a:t>
            </a:r>
          </a:p>
          <a:p>
            <a:endParaRPr lang="en-GB" dirty="0"/>
          </a:p>
          <a:p>
            <a:r>
              <a:rPr lang="en-US" dirty="0"/>
              <a:t> </a:t>
            </a:r>
            <a:endParaRPr lang="en-GB" dirty="0"/>
          </a:p>
        </p:txBody>
      </p:sp>
      <p:grpSp>
        <p:nvGrpSpPr>
          <p:cNvPr id="6" name="Group 5">
            <a:extLst>
              <a:ext uri="{FF2B5EF4-FFF2-40B4-BE49-F238E27FC236}">
                <a16:creationId xmlns:a16="http://schemas.microsoft.com/office/drawing/2014/main" id="{E33D8688-5844-4C10-BAC1-79009BA9CDDA}"/>
              </a:ext>
            </a:extLst>
          </p:cNvPr>
          <p:cNvGrpSpPr/>
          <p:nvPr/>
        </p:nvGrpSpPr>
        <p:grpSpPr>
          <a:xfrm>
            <a:off x="0" y="215899"/>
            <a:ext cx="12192000" cy="1605644"/>
            <a:chOff x="0" y="595934"/>
            <a:chExt cx="12192000" cy="1605644"/>
          </a:xfrm>
        </p:grpSpPr>
        <p:sp>
          <p:nvSpPr>
            <p:cNvPr id="7" name="Rectangle 6">
              <a:extLst>
                <a:ext uri="{FF2B5EF4-FFF2-40B4-BE49-F238E27FC236}">
                  <a16:creationId xmlns:a16="http://schemas.microsoft.com/office/drawing/2014/main" id="{C0F2100F-124C-4E09-AA6D-CF1F00A5ABFF}"/>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1D0E3FC9-E4F9-4B7C-8FFE-2B69A363383E}"/>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1053420" y="699180"/>
            <a:ext cx="9723437" cy="1330325"/>
          </a:xfrm>
        </p:spPr>
        <p:txBody>
          <a:bodyPr>
            <a:normAutofit/>
          </a:bodyPr>
          <a:lstStyle/>
          <a:p>
            <a:r>
              <a:rPr lang="en-US" dirty="0">
                <a:solidFill>
                  <a:srgbClr val="555759"/>
                </a:solidFill>
                <a:latin typeface="Alfa Slab One" panose="00000500000000000000" pitchFamily="2" charset="0"/>
              </a:rPr>
              <a:t>Home Front Exhibition</a:t>
            </a:r>
          </a:p>
        </p:txBody>
      </p:sp>
      <p:sp>
        <p:nvSpPr>
          <p:cNvPr id="3" name="Rectangle 2">
            <a:extLst>
              <a:ext uri="{FF2B5EF4-FFF2-40B4-BE49-F238E27FC236}">
                <a16:creationId xmlns:a16="http://schemas.microsoft.com/office/drawing/2014/main" id="{5B7291F6-0FF9-4E3B-A3F3-FA1E696E8723}"/>
              </a:ext>
            </a:extLst>
          </p:cNvPr>
          <p:cNvSpPr/>
          <p:nvPr/>
        </p:nvSpPr>
        <p:spPr>
          <a:xfrm>
            <a:off x="4532242" y="2029505"/>
            <a:ext cx="3673113" cy="269158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A3AFC8B-5851-42C2-ABF3-9F762F4E439F}"/>
              </a:ext>
            </a:extLst>
          </p:cNvPr>
          <p:cNvSpPr/>
          <p:nvPr/>
        </p:nvSpPr>
        <p:spPr>
          <a:xfrm>
            <a:off x="3881833" y="4371295"/>
            <a:ext cx="2643807" cy="203676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C2CF322-0A9C-45B0-8F82-607066420A07}"/>
              </a:ext>
            </a:extLst>
          </p:cNvPr>
          <p:cNvSpPr/>
          <p:nvPr/>
        </p:nvSpPr>
        <p:spPr>
          <a:xfrm>
            <a:off x="9193697" y="2029505"/>
            <a:ext cx="2290732" cy="189493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7EB2FAC-FE4E-4946-8720-524A2E2D1058}"/>
              </a:ext>
            </a:extLst>
          </p:cNvPr>
          <p:cNvSpPr/>
          <p:nvPr/>
        </p:nvSpPr>
        <p:spPr>
          <a:xfrm>
            <a:off x="7513983" y="3716475"/>
            <a:ext cx="3409121" cy="2691582"/>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2935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CB1E8-B724-424D-84ED-428B45C1CBEA}"/>
              </a:ext>
            </a:extLst>
          </p:cNvPr>
          <p:cNvSpPr/>
          <p:nvPr/>
        </p:nvSpPr>
        <p:spPr>
          <a:xfrm>
            <a:off x="7587345" y="1030422"/>
            <a:ext cx="4005942" cy="5533663"/>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152527CE-685B-4A61-B357-24EFBC7A7219}"/>
              </a:ext>
            </a:extLst>
          </p:cNvPr>
          <p:cNvGrpSpPr/>
          <p:nvPr/>
        </p:nvGrpSpPr>
        <p:grpSpPr>
          <a:xfrm>
            <a:off x="0" y="215899"/>
            <a:ext cx="12192000" cy="1605644"/>
            <a:chOff x="0" y="595934"/>
            <a:chExt cx="12192000" cy="1605644"/>
          </a:xfrm>
        </p:grpSpPr>
        <p:sp>
          <p:nvSpPr>
            <p:cNvPr id="6" name="Rectangle 5">
              <a:extLst>
                <a:ext uri="{FF2B5EF4-FFF2-40B4-BE49-F238E27FC236}">
                  <a16:creationId xmlns:a16="http://schemas.microsoft.com/office/drawing/2014/main" id="{272CF2C9-C182-48AA-A144-68B577AE93B3}"/>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EB15B65-632A-4C25-B374-7D3EE28FB4D0}"/>
                </a:ext>
              </a:extLst>
            </p:cNvPr>
            <p:cNvSpPr/>
            <p:nvPr/>
          </p:nvSpPr>
          <p:spPr>
            <a:xfrm>
              <a:off x="598713" y="595934"/>
              <a:ext cx="1480458" cy="138248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D75B3BFC-2D7E-4E86-A3F3-19E6184232A1}"/>
              </a:ext>
            </a:extLst>
          </p:cNvPr>
          <p:cNvSpPr txBox="1"/>
          <p:nvPr/>
        </p:nvSpPr>
        <p:spPr>
          <a:xfrm>
            <a:off x="2220686" y="1030422"/>
            <a:ext cx="5823857" cy="769441"/>
          </a:xfrm>
          <a:prstGeom prst="rect">
            <a:avLst/>
          </a:prstGeom>
          <a:noFill/>
        </p:spPr>
        <p:txBody>
          <a:bodyPr wrap="square" rtlCol="0">
            <a:spAutoFit/>
          </a:bodyPr>
          <a:lstStyle/>
          <a:p>
            <a:r>
              <a:rPr lang="en-GB" sz="4400" dirty="0">
                <a:solidFill>
                  <a:srgbClr val="555759"/>
                </a:solidFill>
                <a:latin typeface="Alfa Slab One" panose="00000500000000000000" pitchFamily="2" charset="0"/>
                <a:cs typeface="Arial" panose="020B0604020202020204" pitchFamily="34" charset="0"/>
              </a:rPr>
              <a:t>The Air Raid</a:t>
            </a:r>
          </a:p>
        </p:txBody>
      </p:sp>
      <p:sp>
        <p:nvSpPr>
          <p:cNvPr id="2" name="Rectangle 1">
            <a:extLst>
              <a:ext uri="{FF2B5EF4-FFF2-40B4-BE49-F238E27FC236}">
                <a16:creationId xmlns:a16="http://schemas.microsoft.com/office/drawing/2014/main" id="{EC301B4E-C3FD-434E-8893-E1C22F701206}"/>
              </a:ext>
            </a:extLst>
          </p:cNvPr>
          <p:cNvSpPr/>
          <p:nvPr/>
        </p:nvSpPr>
        <p:spPr>
          <a:xfrm>
            <a:off x="775251" y="2372770"/>
            <a:ext cx="5396947" cy="35780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dirty="0">
                <a:solidFill>
                  <a:schemeClr val="tx1"/>
                </a:solidFill>
                <a:latin typeface="Bitter" panose="02000000000000000000" pitchFamily="2" charset="0"/>
              </a:rPr>
              <a:t>Experience for yourself the sounds and sensations of a Second World War air raid in our recreated public shelter.</a:t>
            </a:r>
          </a:p>
          <a:p>
            <a:endParaRPr lang="en-GB" dirty="0">
              <a:solidFill>
                <a:schemeClr val="tx1"/>
              </a:solidFill>
              <a:latin typeface="Bitter" panose="02000000000000000000" pitchFamily="2" charset="0"/>
            </a:endParaRPr>
          </a:p>
          <a:p>
            <a:r>
              <a:rPr lang="en-GB" dirty="0">
                <a:solidFill>
                  <a:schemeClr val="tx1"/>
                </a:solidFill>
                <a:latin typeface="Bitter" panose="02000000000000000000" pitchFamily="2" charset="0"/>
              </a:rPr>
              <a:t>But don’t panic – it isn’t real. Our air raid is narrated, and this very rarely happened during the war!</a:t>
            </a:r>
          </a:p>
          <a:p>
            <a:endParaRPr lang="en-GB" dirty="0">
              <a:solidFill>
                <a:schemeClr val="tx1"/>
              </a:solidFill>
              <a:latin typeface="Bitter" panose="02000000000000000000" pitchFamily="2" charset="0"/>
            </a:endParaRPr>
          </a:p>
          <a:p>
            <a:r>
              <a:rPr lang="en-GB" dirty="0">
                <a:solidFill>
                  <a:schemeClr val="tx1"/>
                </a:solidFill>
                <a:latin typeface="Bitter" panose="02000000000000000000" pitchFamily="2" charset="0"/>
              </a:rPr>
              <a:t>Listen to the narration and you’ll find out about all the people who would be putting themselves at risk by helping others during a raid. What a brave bunch they were! </a:t>
            </a:r>
          </a:p>
        </p:txBody>
      </p:sp>
    </p:spTree>
    <p:extLst>
      <p:ext uri="{BB962C8B-B14F-4D97-AF65-F5344CB8AC3E}">
        <p14:creationId xmlns:p14="http://schemas.microsoft.com/office/powerpoint/2010/main" val="3173321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1F28D2F-5630-44C4-AA37-E65B70971989}"/>
              </a:ext>
            </a:extLst>
          </p:cNvPr>
          <p:cNvGrpSpPr/>
          <p:nvPr/>
        </p:nvGrpSpPr>
        <p:grpSpPr>
          <a:xfrm>
            <a:off x="0" y="215899"/>
            <a:ext cx="12192000" cy="1605644"/>
            <a:chOff x="0" y="595934"/>
            <a:chExt cx="12192000" cy="1605644"/>
          </a:xfrm>
        </p:grpSpPr>
        <p:sp>
          <p:nvSpPr>
            <p:cNvPr id="3" name="Rectangle 2">
              <a:extLst>
                <a:ext uri="{FF2B5EF4-FFF2-40B4-BE49-F238E27FC236}">
                  <a16:creationId xmlns:a16="http://schemas.microsoft.com/office/drawing/2014/main" id="{1E78078D-6044-4E66-A3AC-407884472423}"/>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06984B3-4285-4019-9EF5-5E5F5D95FBFE}"/>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5" name="TextBox 4">
            <a:extLst>
              <a:ext uri="{FF2B5EF4-FFF2-40B4-BE49-F238E27FC236}">
                <a16:creationId xmlns:a16="http://schemas.microsoft.com/office/drawing/2014/main" id="{ED56A4B2-826E-4209-97DD-57B36A25A50B}"/>
              </a:ext>
            </a:extLst>
          </p:cNvPr>
          <p:cNvSpPr txBox="1"/>
          <p:nvPr/>
        </p:nvSpPr>
        <p:spPr>
          <a:xfrm>
            <a:off x="2460172" y="1012187"/>
            <a:ext cx="5088252" cy="769441"/>
          </a:xfrm>
          <a:prstGeom prst="rect">
            <a:avLst/>
          </a:prstGeom>
          <a:noFill/>
        </p:spPr>
        <p:txBody>
          <a:bodyPr wrap="none" rtlCol="0">
            <a:spAutoFit/>
          </a:bodyPr>
          <a:lstStyle/>
          <a:p>
            <a:r>
              <a:rPr lang="en-GB" sz="4400" dirty="0">
                <a:solidFill>
                  <a:srgbClr val="555759"/>
                </a:solidFill>
                <a:latin typeface="Alfa Slab One" panose="00000500000000000000" pitchFamily="2" charset="0"/>
              </a:rPr>
              <a:t>Fort Film Shows</a:t>
            </a:r>
          </a:p>
        </p:txBody>
      </p:sp>
      <p:sp>
        <p:nvSpPr>
          <p:cNvPr id="6" name="TextBox 5">
            <a:extLst>
              <a:ext uri="{FF2B5EF4-FFF2-40B4-BE49-F238E27FC236}">
                <a16:creationId xmlns:a16="http://schemas.microsoft.com/office/drawing/2014/main" id="{B54B2A24-B192-486F-836F-A5185DAF8327}"/>
              </a:ext>
            </a:extLst>
          </p:cNvPr>
          <p:cNvSpPr txBox="1"/>
          <p:nvPr/>
        </p:nvSpPr>
        <p:spPr>
          <a:xfrm>
            <a:off x="6599583" y="5196804"/>
            <a:ext cx="5158409" cy="1508105"/>
          </a:xfrm>
          <a:prstGeom prst="rect">
            <a:avLst/>
          </a:prstGeom>
          <a:noFill/>
        </p:spPr>
        <p:txBody>
          <a:bodyPr wrap="square" rtlCol="0">
            <a:spAutoFit/>
          </a:bodyPr>
          <a:lstStyle/>
          <a:p>
            <a:r>
              <a:rPr lang="en-GB" dirty="0">
                <a:latin typeface="Bitter" panose="02000000000000000000" pitchFamily="2" charset="0"/>
              </a:rPr>
              <a:t>The </a:t>
            </a:r>
            <a:r>
              <a:rPr lang="en-GB" sz="2000" b="1" dirty="0">
                <a:latin typeface="Bitter" panose="02000000000000000000" pitchFamily="2" charset="0"/>
              </a:rPr>
              <a:t>Hidden Fort </a:t>
            </a:r>
            <a:r>
              <a:rPr lang="en-GB" dirty="0">
                <a:latin typeface="Bitter" panose="02000000000000000000" pitchFamily="2" charset="0"/>
              </a:rPr>
              <a:t>show</a:t>
            </a:r>
          </a:p>
          <a:p>
            <a:endParaRPr lang="en-GB" dirty="0">
              <a:latin typeface="Bitter" panose="02000000000000000000" pitchFamily="2" charset="0"/>
            </a:endParaRPr>
          </a:p>
          <a:p>
            <a:r>
              <a:rPr lang="en-GB" dirty="0">
                <a:latin typeface="Bitter" panose="02000000000000000000" pitchFamily="2" charset="0"/>
              </a:rPr>
              <a:t>Join our intrepid tour guide as she ventures into parts of the Fort that are closed to the public.</a:t>
            </a:r>
          </a:p>
        </p:txBody>
      </p:sp>
      <p:sp>
        <p:nvSpPr>
          <p:cNvPr id="7" name="TextBox 6">
            <a:extLst>
              <a:ext uri="{FF2B5EF4-FFF2-40B4-BE49-F238E27FC236}">
                <a16:creationId xmlns:a16="http://schemas.microsoft.com/office/drawing/2014/main" id="{ED91A5CB-E50E-47F2-BD06-B754A01A4BF2}"/>
              </a:ext>
            </a:extLst>
          </p:cNvPr>
          <p:cNvSpPr txBox="1"/>
          <p:nvPr/>
        </p:nvSpPr>
        <p:spPr>
          <a:xfrm>
            <a:off x="206049" y="2400963"/>
            <a:ext cx="5889951" cy="1200329"/>
          </a:xfrm>
          <a:prstGeom prst="rect">
            <a:avLst/>
          </a:prstGeom>
          <a:noFill/>
        </p:spPr>
        <p:txBody>
          <a:bodyPr wrap="square" rtlCol="0">
            <a:spAutoFit/>
          </a:bodyPr>
          <a:lstStyle/>
          <a:p>
            <a:r>
              <a:rPr lang="en-GB" b="1" dirty="0">
                <a:latin typeface="Bitter" panose="02000000000000000000" pitchFamily="2" charset="0"/>
              </a:rPr>
              <a:t>The Wonderfully Wide-screen Introductory Film</a:t>
            </a:r>
          </a:p>
          <a:p>
            <a:endParaRPr lang="en-GB" dirty="0">
              <a:latin typeface="Bitter" panose="02000000000000000000" pitchFamily="2" charset="0"/>
            </a:endParaRPr>
          </a:p>
          <a:p>
            <a:r>
              <a:rPr lang="en-GB" dirty="0">
                <a:latin typeface="Bitter" panose="02000000000000000000" pitchFamily="2" charset="0"/>
              </a:rPr>
              <a:t>A seven-and-a-half minute trip through the history of Newhaven Fort and the site on which it stands. </a:t>
            </a:r>
          </a:p>
        </p:txBody>
      </p:sp>
      <p:sp>
        <p:nvSpPr>
          <p:cNvPr id="8" name="TextBox 7">
            <a:extLst>
              <a:ext uri="{FF2B5EF4-FFF2-40B4-BE49-F238E27FC236}">
                <a16:creationId xmlns:a16="http://schemas.microsoft.com/office/drawing/2014/main" id="{CA4B2426-5594-46A3-B396-2FDFF5BF7ECA}"/>
              </a:ext>
            </a:extLst>
          </p:cNvPr>
          <p:cNvSpPr txBox="1"/>
          <p:nvPr/>
        </p:nvSpPr>
        <p:spPr>
          <a:xfrm>
            <a:off x="206049" y="1926587"/>
            <a:ext cx="6287299" cy="369332"/>
          </a:xfrm>
          <a:prstGeom prst="rect">
            <a:avLst/>
          </a:prstGeom>
          <a:noFill/>
        </p:spPr>
        <p:txBody>
          <a:bodyPr wrap="none" rtlCol="0">
            <a:spAutoFit/>
          </a:bodyPr>
          <a:lstStyle/>
          <a:p>
            <a:r>
              <a:rPr lang="en-GB" dirty="0">
                <a:latin typeface="Bitter" panose="02000000000000000000" pitchFamily="2" charset="0"/>
              </a:rPr>
              <a:t>There are two fabulous films to watch here at the fort...</a:t>
            </a:r>
          </a:p>
        </p:txBody>
      </p:sp>
      <p:sp>
        <p:nvSpPr>
          <p:cNvPr id="9" name="TextBox 8">
            <a:extLst>
              <a:ext uri="{FF2B5EF4-FFF2-40B4-BE49-F238E27FC236}">
                <a16:creationId xmlns:a16="http://schemas.microsoft.com/office/drawing/2014/main" id="{33217F02-AC5C-49CA-BAF2-AC265D630866}"/>
              </a:ext>
            </a:extLst>
          </p:cNvPr>
          <p:cNvSpPr txBox="1"/>
          <p:nvPr/>
        </p:nvSpPr>
        <p:spPr>
          <a:xfrm>
            <a:off x="5790467" y="4377416"/>
            <a:ext cx="611065" cy="369332"/>
          </a:xfrm>
          <a:prstGeom prst="rect">
            <a:avLst/>
          </a:prstGeom>
          <a:noFill/>
        </p:spPr>
        <p:txBody>
          <a:bodyPr wrap="none" rtlCol="0">
            <a:spAutoFit/>
          </a:bodyPr>
          <a:lstStyle/>
          <a:p>
            <a:r>
              <a:rPr lang="en-GB" dirty="0">
                <a:latin typeface="Bitter" panose="02000000000000000000" pitchFamily="2" charset="0"/>
              </a:rPr>
              <a:t>and</a:t>
            </a:r>
          </a:p>
        </p:txBody>
      </p:sp>
      <p:sp>
        <p:nvSpPr>
          <p:cNvPr id="10" name="Rectangle 9">
            <a:extLst>
              <a:ext uri="{FF2B5EF4-FFF2-40B4-BE49-F238E27FC236}">
                <a16:creationId xmlns:a16="http://schemas.microsoft.com/office/drawing/2014/main" id="{4C121E7A-51A4-4FF0-8E20-4CDE45C3DA91}"/>
              </a:ext>
            </a:extLst>
          </p:cNvPr>
          <p:cNvSpPr/>
          <p:nvPr/>
        </p:nvSpPr>
        <p:spPr>
          <a:xfrm>
            <a:off x="821268" y="3706336"/>
            <a:ext cx="4870174" cy="278571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9123CE2-B4EB-4EEF-B027-05F31D98C256}"/>
              </a:ext>
            </a:extLst>
          </p:cNvPr>
          <p:cNvSpPr/>
          <p:nvPr/>
        </p:nvSpPr>
        <p:spPr>
          <a:xfrm>
            <a:off x="6599582" y="2400963"/>
            <a:ext cx="4870173" cy="2787263"/>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7022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55759">
            <a:alpha val="50000"/>
          </a:srgbClr>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4CE41C9-5B42-42EE-A053-BA90C988AA5D}"/>
              </a:ext>
            </a:extLst>
          </p:cNvPr>
          <p:cNvGrpSpPr/>
          <p:nvPr/>
        </p:nvGrpSpPr>
        <p:grpSpPr>
          <a:xfrm>
            <a:off x="2" y="159317"/>
            <a:ext cx="12192000" cy="1605644"/>
            <a:chOff x="0" y="595934"/>
            <a:chExt cx="12192000" cy="1605644"/>
          </a:xfrm>
        </p:grpSpPr>
        <p:sp>
          <p:nvSpPr>
            <p:cNvPr id="7" name="Rectangle 6">
              <a:extLst>
                <a:ext uri="{FF2B5EF4-FFF2-40B4-BE49-F238E27FC236}">
                  <a16:creationId xmlns:a16="http://schemas.microsoft.com/office/drawing/2014/main" id="{6CD3EC1C-E99B-4A72-B61E-03FF44B88DA0}"/>
                </a:ext>
              </a:extLst>
            </p:cNvPr>
            <p:cNvSpPr/>
            <p:nvPr/>
          </p:nvSpPr>
          <p:spPr>
            <a:xfrm>
              <a:off x="0" y="1287178"/>
              <a:ext cx="12192000" cy="914400"/>
            </a:xfrm>
            <a:prstGeom prst="rect">
              <a:avLst/>
            </a:prstGeom>
            <a:solidFill>
              <a:srgbClr val="97CA3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CB09B33-AFE2-4C78-8EFF-59809CF2260C}"/>
                </a:ext>
              </a:extLst>
            </p:cNvPr>
            <p:cNvSpPr/>
            <p:nvPr/>
          </p:nvSpPr>
          <p:spPr>
            <a:xfrm>
              <a:off x="598713" y="595934"/>
              <a:ext cx="1480458" cy="138248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Title 1"/>
          <p:cNvSpPr>
            <a:spLocks noGrp="1"/>
          </p:cNvSpPr>
          <p:nvPr>
            <p:ph type="title" idx="4294967295"/>
          </p:nvPr>
        </p:nvSpPr>
        <p:spPr>
          <a:xfrm>
            <a:off x="2280558" y="642598"/>
            <a:ext cx="7347857" cy="1330325"/>
          </a:xfrm>
        </p:spPr>
        <p:txBody>
          <a:bodyPr>
            <a:normAutofit fontScale="90000"/>
          </a:bodyPr>
          <a:lstStyle/>
          <a:p>
            <a:r>
              <a:rPr lang="en-US" dirty="0">
                <a:solidFill>
                  <a:srgbClr val="555759"/>
                </a:solidFill>
                <a:latin typeface="Alfa Slab One" panose="00000500000000000000" pitchFamily="2" charset="0"/>
              </a:rPr>
              <a:t>6 Inch Gun Emplacement</a:t>
            </a:r>
          </a:p>
        </p:txBody>
      </p:sp>
      <p:sp>
        <p:nvSpPr>
          <p:cNvPr id="9" name="TextBox 8">
            <a:extLst>
              <a:ext uri="{FF2B5EF4-FFF2-40B4-BE49-F238E27FC236}">
                <a16:creationId xmlns:a16="http://schemas.microsoft.com/office/drawing/2014/main" id="{2D92E1A5-EADE-46F9-BF4E-0775DE9843FE}"/>
              </a:ext>
            </a:extLst>
          </p:cNvPr>
          <p:cNvSpPr txBox="1"/>
          <p:nvPr/>
        </p:nvSpPr>
        <p:spPr>
          <a:xfrm>
            <a:off x="598715" y="2427333"/>
            <a:ext cx="5301342" cy="3416320"/>
          </a:xfrm>
          <a:prstGeom prst="rect">
            <a:avLst/>
          </a:prstGeom>
          <a:noFill/>
        </p:spPr>
        <p:txBody>
          <a:bodyPr wrap="square" rtlCol="0">
            <a:spAutoFit/>
          </a:bodyPr>
          <a:lstStyle/>
          <a:p>
            <a:r>
              <a:rPr lang="en-GB" dirty="0">
                <a:latin typeface="Bitter" panose="02000000000000000000" pitchFamily="2" charset="0"/>
              </a:rPr>
              <a:t>Don’t panic! This isn’t a tiny gun. The 6 inch part of the name relates to the size of the shell it fired rather than the length of the gun barrel.  </a:t>
            </a:r>
          </a:p>
          <a:p>
            <a:endParaRPr lang="en-GB" dirty="0">
              <a:latin typeface="Bitter" panose="02000000000000000000" pitchFamily="2" charset="0"/>
            </a:endParaRPr>
          </a:p>
          <a:p>
            <a:r>
              <a:rPr lang="en-GB" dirty="0">
                <a:latin typeface="Bitter" panose="02000000000000000000" pitchFamily="2" charset="0"/>
              </a:rPr>
              <a:t>It’s actually very big and the whole gun weighs more than 20 tons!</a:t>
            </a:r>
          </a:p>
          <a:p>
            <a:endParaRPr lang="en-GB" dirty="0">
              <a:latin typeface="Bitter" panose="02000000000000000000" pitchFamily="2" charset="0"/>
            </a:endParaRPr>
          </a:p>
          <a:p>
            <a:r>
              <a:rPr lang="en-GB" dirty="0">
                <a:latin typeface="Bitter" panose="02000000000000000000" pitchFamily="2" charset="0"/>
              </a:rPr>
              <a:t>There were two of these here during the Second World War, along with several smaller guns that you can learn all about when you visit.</a:t>
            </a:r>
          </a:p>
        </p:txBody>
      </p:sp>
      <p:sp>
        <p:nvSpPr>
          <p:cNvPr id="3" name="Rectangle 2">
            <a:extLst>
              <a:ext uri="{FF2B5EF4-FFF2-40B4-BE49-F238E27FC236}">
                <a16:creationId xmlns:a16="http://schemas.microsoft.com/office/drawing/2014/main" id="{22D1D83B-7AF0-4E44-B8C1-557952D93FB3}"/>
              </a:ext>
            </a:extLst>
          </p:cNvPr>
          <p:cNvSpPr/>
          <p:nvPr/>
        </p:nvSpPr>
        <p:spPr>
          <a:xfrm>
            <a:off x="6291944" y="2456205"/>
            <a:ext cx="5187751" cy="341632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934213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1107</TotalTime>
  <Words>2416</Words>
  <Application>Microsoft Office PowerPoint</Application>
  <PresentationFormat>Widescreen</PresentationFormat>
  <Paragraphs>135</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Alfa Slab One</vt:lpstr>
      <vt:lpstr>Arial</vt:lpstr>
      <vt:lpstr>Bitter</vt:lpstr>
      <vt:lpstr>Calibri</vt:lpstr>
      <vt:lpstr>Custom Design</vt:lpstr>
      <vt:lpstr>PowerPoint Presentation</vt:lpstr>
      <vt:lpstr>A Grand Entrance</vt:lpstr>
      <vt:lpstr>What will you see?</vt:lpstr>
      <vt:lpstr>What is a Casemate?</vt:lpstr>
      <vt:lpstr>The Exhibitions</vt:lpstr>
      <vt:lpstr>Home Front Exhibition</vt:lpstr>
      <vt:lpstr>PowerPoint Presentation</vt:lpstr>
      <vt:lpstr>PowerPoint Presentation</vt:lpstr>
      <vt:lpstr>6 Inch Gun Emplacement</vt:lpstr>
      <vt:lpstr>What a View!</vt:lpstr>
      <vt:lpstr>Going Underground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Baldock</dc:creator>
  <cp:lastModifiedBy>Kath Dudley</cp:lastModifiedBy>
  <cp:revision>108</cp:revision>
  <cp:lastPrinted>2017-05-26T08:31:52Z</cp:lastPrinted>
  <dcterms:created xsi:type="dcterms:W3CDTF">2017-04-03T09:12:39Z</dcterms:created>
  <dcterms:modified xsi:type="dcterms:W3CDTF">2021-09-24T16:32:49Z</dcterms:modified>
</cp:coreProperties>
</file>